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58" r:id="rId3"/>
    <p:sldId id="306" r:id="rId4"/>
    <p:sldId id="304" r:id="rId5"/>
    <p:sldId id="307" r:id="rId6"/>
    <p:sldId id="308" r:id="rId7"/>
    <p:sldId id="309" r:id="rId8"/>
    <p:sldId id="310" r:id="rId9"/>
    <p:sldId id="311" r:id="rId10"/>
    <p:sldId id="275" r:id="rId11"/>
    <p:sldId id="287" r:id="rId12"/>
    <p:sldId id="312" r:id="rId13"/>
    <p:sldId id="313" r:id="rId14"/>
    <p:sldId id="316" r:id="rId15"/>
    <p:sldId id="302" r:id="rId16"/>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3D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76208" autoAdjust="0"/>
  </p:normalViewPr>
  <p:slideViewPr>
    <p:cSldViewPr snapToGrid="0" snapToObjects="1">
      <p:cViewPr varScale="1">
        <p:scale>
          <a:sx n="52" d="100"/>
          <a:sy n="52" d="100"/>
        </p:scale>
        <p:origin x="-180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3096" y="-84"/>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427A62CD-13AB-4CD5-B3A3-5A184AF89F10}" type="datetimeFigureOut">
              <a:rPr lang="fr-FR" smtClean="0"/>
              <a:pPr/>
              <a:t>02/04/2018</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FE2523-2F58-4798-B9A1-1C4F5E3793EF}" type="slidenum">
              <a:rPr lang="fr-FR" smtClean="0"/>
              <a:pPr/>
              <a:t>‹N°›</a:t>
            </a:fld>
            <a:endParaRPr lang="fr-FR"/>
          </a:p>
        </p:txBody>
      </p:sp>
    </p:spTree>
    <p:extLst>
      <p:ext uri="{BB962C8B-B14F-4D97-AF65-F5344CB8AC3E}">
        <p14:creationId xmlns:p14="http://schemas.microsoft.com/office/powerpoint/2010/main" xmlns="" val="4272571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D0D7DE4-7A56-BE4E-BC63-6A6B76AF80D4}" type="datetimeFigureOut">
              <a:rPr lang="fr-FR" smtClean="0"/>
              <a:pPr/>
              <a:t>02/04/2018</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96D7D53-4598-A34F-B024-71474B8835EE}" type="slidenum">
              <a:rPr lang="fr-FR" smtClean="0"/>
              <a:pPr/>
              <a:t>‹N°›</a:t>
            </a:fld>
            <a:endParaRPr lang="fr-FR"/>
          </a:p>
        </p:txBody>
      </p:sp>
    </p:spTree>
    <p:extLst>
      <p:ext uri="{BB962C8B-B14F-4D97-AF65-F5344CB8AC3E}">
        <p14:creationId xmlns:p14="http://schemas.microsoft.com/office/powerpoint/2010/main" xmlns="" val="28876099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a:t>
            </a:fld>
            <a:endParaRPr lang="fr-FR"/>
          </a:p>
        </p:txBody>
      </p:sp>
    </p:spTree>
    <p:extLst>
      <p:ext uri="{BB962C8B-B14F-4D97-AF65-F5344CB8AC3E}">
        <p14:creationId xmlns:p14="http://schemas.microsoft.com/office/powerpoint/2010/main" xmlns="" val="3713756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2</a:t>
            </a:fld>
            <a:endParaRPr lang="fr-FR"/>
          </a:p>
        </p:txBody>
      </p:sp>
    </p:spTree>
    <p:extLst>
      <p:ext uri="{BB962C8B-B14F-4D97-AF65-F5344CB8AC3E}">
        <p14:creationId xmlns:p14="http://schemas.microsoft.com/office/powerpoint/2010/main" xmlns="" val="204883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7</a:t>
            </a:fld>
            <a:endParaRPr lang="fr-FR"/>
          </a:p>
        </p:txBody>
      </p:sp>
    </p:spTree>
    <p:extLst>
      <p:ext uri="{BB962C8B-B14F-4D97-AF65-F5344CB8AC3E}">
        <p14:creationId xmlns:p14="http://schemas.microsoft.com/office/powerpoint/2010/main" xmlns="" val="408188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9</a:t>
            </a:fld>
            <a:endParaRPr lang="fr-FR"/>
          </a:p>
        </p:txBody>
      </p:sp>
    </p:spTree>
    <p:extLst>
      <p:ext uri="{BB962C8B-B14F-4D97-AF65-F5344CB8AC3E}">
        <p14:creationId xmlns:p14="http://schemas.microsoft.com/office/powerpoint/2010/main" xmlns="" val="299937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10</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11</a:t>
            </a:fld>
            <a:endParaRPr lang="fr-FR"/>
          </a:p>
        </p:txBody>
      </p:sp>
    </p:spTree>
    <p:extLst>
      <p:ext uri="{BB962C8B-B14F-4D97-AF65-F5344CB8AC3E}">
        <p14:creationId xmlns:p14="http://schemas.microsoft.com/office/powerpoint/2010/main" xmlns="" val="302043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12</a:t>
            </a:fld>
            <a:endParaRPr lang="fr-FR"/>
          </a:p>
        </p:txBody>
      </p:sp>
    </p:spTree>
    <p:extLst>
      <p:ext uri="{BB962C8B-B14F-4D97-AF65-F5344CB8AC3E}">
        <p14:creationId xmlns:p14="http://schemas.microsoft.com/office/powerpoint/2010/main" xmlns="" val="308596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14</a:t>
            </a:fld>
            <a:endParaRPr lang="fr-FR"/>
          </a:p>
        </p:txBody>
      </p:sp>
    </p:spTree>
    <p:extLst>
      <p:ext uri="{BB962C8B-B14F-4D97-AF65-F5344CB8AC3E}">
        <p14:creationId xmlns:p14="http://schemas.microsoft.com/office/powerpoint/2010/main" xmlns="" val="353253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6D7D53-4598-A34F-B024-71474B8835EE}" type="slidenum">
              <a:rPr lang="fr-FR" smtClean="0"/>
              <a:pPr/>
              <a:t>15</a:t>
            </a:fld>
            <a:endParaRPr lang="fr-FR"/>
          </a:p>
        </p:txBody>
      </p:sp>
    </p:spTree>
    <p:extLst>
      <p:ext uri="{BB962C8B-B14F-4D97-AF65-F5344CB8AC3E}">
        <p14:creationId xmlns:p14="http://schemas.microsoft.com/office/powerpoint/2010/main" xmlns="" val="3020433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6F36FC-F506-4487-991B-15E47BDF7BBE}"/>
              </a:ext>
            </a:extLst>
          </p:cNvPr>
          <p:cNvSpPr/>
          <p:nvPr userDrawn="1"/>
        </p:nvSpPr>
        <p:spPr>
          <a:xfrm>
            <a:off x="7137918" y="0"/>
            <a:ext cx="2006082"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xmlns="" id="{98EAB4D6-9FA5-421E-8965-82D4CF0704ED}"/>
              </a:ext>
            </a:extLst>
          </p:cNvPr>
          <p:cNvGrpSpPr/>
          <p:nvPr userDrawn="1"/>
        </p:nvGrpSpPr>
        <p:grpSpPr>
          <a:xfrm>
            <a:off x="6822188" y="106102"/>
            <a:ext cx="2508422" cy="1159396"/>
            <a:chOff x="6563953" y="197348"/>
            <a:chExt cx="2508422" cy="1159396"/>
          </a:xfrm>
        </p:grpSpPr>
        <p:pic>
          <p:nvPicPr>
            <p:cNvPr id="4" name="Image 3" descr="charte_1.jpg">
              <a:extLst>
                <a:ext uri="{FF2B5EF4-FFF2-40B4-BE49-F238E27FC236}">
                  <a16:creationId xmlns:a16="http://schemas.microsoft.com/office/drawing/2014/main" xmlns="" id="{802DF7C1-0368-4D0C-8C58-524BBE48BE18}"/>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44258"/>
            <a:stretch/>
          </p:blipFill>
          <p:spPr>
            <a:xfrm>
              <a:off x="6908685" y="197348"/>
              <a:ext cx="1818958" cy="544422"/>
            </a:xfrm>
            <a:prstGeom prst="rect">
              <a:avLst/>
            </a:prstGeom>
          </p:spPr>
        </p:pic>
        <p:sp>
          <p:nvSpPr>
            <p:cNvPr id="5" name="ZoneTexte 4">
              <a:extLst>
                <a:ext uri="{FF2B5EF4-FFF2-40B4-BE49-F238E27FC236}">
                  <a16:creationId xmlns:a16="http://schemas.microsoft.com/office/drawing/2014/main" xmlns="" id="{3CFCD0DC-C5F0-4CB5-883C-BDDB800AC283}"/>
                </a:ext>
              </a:extLst>
            </p:cNvPr>
            <p:cNvSpPr txBox="1"/>
            <p:nvPr/>
          </p:nvSpPr>
          <p:spPr>
            <a:xfrm>
              <a:off x="6563953" y="710413"/>
              <a:ext cx="2508422" cy="646331"/>
            </a:xfrm>
            <a:prstGeom prst="rect">
              <a:avLst/>
            </a:prstGeom>
            <a:noFill/>
          </p:spPr>
          <p:txBody>
            <a:bodyPr wrap="square" rtlCol="0">
              <a:spAutoFit/>
            </a:bodyPr>
            <a:lstStyle/>
            <a:p>
              <a:pPr algn="ctr"/>
              <a:r>
                <a:rPr lang="fr-FR" dirty="0">
                  <a:solidFill>
                    <a:srgbClr val="0C3D68"/>
                  </a:solidFill>
                  <a:latin typeface="Arial Rounded MT Bold" panose="020F0704030504030204" pitchFamily="34" charset="0"/>
                  <a:cs typeface="Arial" panose="020B0604020202020204" pitchFamily="34" charset="0"/>
                </a:rPr>
                <a:t>DE L’APNEISTE </a:t>
              </a:r>
            </a:p>
            <a:p>
              <a:pPr algn="ctr"/>
              <a:r>
                <a:rPr lang="fr-FR" dirty="0">
                  <a:solidFill>
                    <a:srgbClr val="0C3D68"/>
                  </a:solidFill>
                  <a:latin typeface="Arial Rounded MT Bold" panose="020F0704030504030204" pitchFamily="34" charset="0"/>
                  <a:cs typeface="Arial" panose="020B0604020202020204" pitchFamily="34" charset="0"/>
                </a:rPr>
                <a:t>RESPONSABLE</a:t>
              </a:r>
            </a:p>
          </p:txBody>
        </p:sp>
      </p:grpSp>
    </p:spTree>
    <p:extLst>
      <p:ext uri="{BB962C8B-B14F-4D97-AF65-F5344CB8AC3E}">
        <p14:creationId xmlns:p14="http://schemas.microsoft.com/office/powerpoint/2010/main" xmlns="" val="320355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767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405860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2713084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290507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93113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265015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1660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306866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80483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7FB74B0-7780-0649-9261-1BCE8689547D}" type="slidenum">
              <a:rPr lang="fr-FR" smtClean="0"/>
              <a:pPr/>
              <a:t>‹N°›</a:t>
            </a:fld>
            <a:endParaRPr lang="fr-FR"/>
          </a:p>
        </p:txBody>
      </p:sp>
    </p:spTree>
    <p:extLst>
      <p:ext uri="{BB962C8B-B14F-4D97-AF65-F5344CB8AC3E}">
        <p14:creationId xmlns:p14="http://schemas.microsoft.com/office/powerpoint/2010/main" xmlns="" val="243511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ZoneTexte 14"/>
          <p:cNvSpPr txBox="1"/>
          <p:nvPr userDrawn="1"/>
        </p:nvSpPr>
        <p:spPr>
          <a:xfrm>
            <a:off x="7422445" y="98543"/>
            <a:ext cx="1299755" cy="246221"/>
          </a:xfrm>
          <a:prstGeom prst="rect">
            <a:avLst/>
          </a:prstGeom>
          <a:noFill/>
        </p:spPr>
        <p:txBody>
          <a:bodyPr wrap="none" rtlCol="0">
            <a:spAutoFit/>
          </a:bodyPr>
          <a:lstStyle/>
          <a:p>
            <a:r>
              <a:rPr lang="fr-FR" sz="1000" dirty="0">
                <a:solidFill>
                  <a:schemeClr val="tx1"/>
                </a:solidFill>
              </a:rPr>
              <a:t>En collaboration avec</a:t>
            </a:r>
          </a:p>
        </p:txBody>
      </p:sp>
      <p:pic>
        <p:nvPicPr>
          <p:cNvPr id="7" name="Image 6" descr="L181_png_2362_2362-couleur.jpg"/>
          <p:cNvPicPr>
            <a:picLocks noChangeAspect="1"/>
          </p:cNvPicPr>
          <p:nvPr userDrawn="1"/>
        </p:nvPicPr>
        <p:blipFill>
          <a:blip r:embed="rId13"/>
          <a:stretch>
            <a:fillRect/>
          </a:stretch>
        </p:blipFill>
        <p:spPr>
          <a:xfrm>
            <a:off x="0" y="0"/>
            <a:ext cx="1552575" cy="1552575"/>
          </a:xfrm>
          <a:prstGeom prst="rect">
            <a:avLst/>
          </a:prstGeom>
        </p:spPr>
      </p:pic>
      <p:pic>
        <p:nvPicPr>
          <p:cNvPr id="2" name="Image 1" descr="logo_plongee_plaisir_bleu_trs.png"/>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7414100" y="263643"/>
            <a:ext cx="1422400" cy="927997"/>
          </a:xfrm>
          <a:prstGeom prst="rect">
            <a:avLst/>
          </a:prstGeom>
        </p:spPr>
      </p:pic>
    </p:spTree>
    <p:extLst>
      <p:ext uri="{BB962C8B-B14F-4D97-AF65-F5344CB8AC3E}">
        <p14:creationId xmlns:p14="http://schemas.microsoft.com/office/powerpoint/2010/main" xmlns="" val="287535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www.longitude181.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BC326B4E-C835-4E36-8D6F-60654A8B3B99}"/>
              </a:ext>
            </a:extLst>
          </p:cNvPr>
          <p:cNvSpPr txBox="1"/>
          <p:nvPr/>
        </p:nvSpPr>
        <p:spPr>
          <a:xfrm>
            <a:off x="852615" y="2367910"/>
            <a:ext cx="7525265" cy="1569660"/>
          </a:xfrm>
          <a:prstGeom prst="rect">
            <a:avLst/>
          </a:prstGeom>
          <a:noFill/>
        </p:spPr>
        <p:txBody>
          <a:bodyPr wrap="square" rtlCol="0">
            <a:spAutoFit/>
          </a:bodyPr>
          <a:lstStyle/>
          <a:p>
            <a:pPr algn="ctr"/>
            <a:r>
              <a:rPr lang="fr-FR" sz="4800" dirty="0">
                <a:solidFill>
                  <a:schemeClr val="tx2"/>
                </a:solidFill>
              </a:rPr>
              <a:t>Charte Internationale </a:t>
            </a:r>
          </a:p>
          <a:p>
            <a:pPr algn="ctr"/>
            <a:r>
              <a:rPr lang="fr-FR" sz="4800" dirty="0">
                <a:solidFill>
                  <a:schemeClr val="tx2"/>
                </a:solidFill>
              </a:rPr>
              <a:t>de l’apnéiste responsable</a:t>
            </a:r>
          </a:p>
        </p:txBody>
      </p:sp>
      <p:pic>
        <p:nvPicPr>
          <p:cNvPr id="7" name="Image 6" descr="Capture d’écran">
            <a:extLst>
              <a:ext uri="{FF2B5EF4-FFF2-40B4-BE49-F238E27FC236}">
                <a16:creationId xmlns:a16="http://schemas.microsoft.com/office/drawing/2014/main" xmlns="" id="{D7FC4C68-AAB6-48A6-ABB9-A1816D7A8189}"/>
              </a:ext>
            </a:extLst>
          </p:cNvPr>
          <p:cNvPicPr>
            <a:picLocks noChangeAspect="1"/>
          </p:cNvPicPr>
          <p:nvPr/>
        </p:nvPicPr>
        <p:blipFill rotWithShape="1">
          <a:blip r:embed="rId3"/>
          <a:srcRect t="3034"/>
          <a:stretch/>
        </p:blipFill>
        <p:spPr>
          <a:xfrm>
            <a:off x="3482579" y="308582"/>
            <a:ext cx="2178836" cy="1872081"/>
          </a:xfrm>
          <a:prstGeom prst="rect">
            <a:avLst/>
          </a:prstGeom>
        </p:spPr>
      </p:pic>
      <p:sp>
        <p:nvSpPr>
          <p:cNvPr id="9" name="Rectangle 8">
            <a:extLst>
              <a:ext uri="{FF2B5EF4-FFF2-40B4-BE49-F238E27FC236}">
                <a16:creationId xmlns:a16="http://schemas.microsoft.com/office/drawing/2014/main" xmlns="" id="{2763F29F-AA67-443A-AB53-DBDF297D63EC}"/>
              </a:ext>
            </a:extLst>
          </p:cNvPr>
          <p:cNvSpPr/>
          <p:nvPr/>
        </p:nvSpPr>
        <p:spPr>
          <a:xfrm>
            <a:off x="321275" y="4309484"/>
            <a:ext cx="8711513" cy="1538883"/>
          </a:xfrm>
          <a:prstGeom prst="rect">
            <a:avLst/>
          </a:prstGeom>
        </p:spPr>
        <p:txBody>
          <a:bodyPr wrap="square">
            <a:spAutoFit/>
          </a:bodyPr>
          <a:lstStyle/>
          <a:p>
            <a:pPr algn="ctr">
              <a:spcAft>
                <a:spcPts val="600"/>
              </a:spcAft>
            </a:pPr>
            <a:r>
              <a:rPr lang="fr-FR" sz="2800" dirty="0">
                <a:solidFill>
                  <a:srgbClr val="00B0F0"/>
                </a:solidFill>
                <a:latin typeface="Arial" panose="020B0604020202020204" pitchFamily="34" charset="0"/>
              </a:rPr>
              <a:t>Entrez dans l'aventure ! </a:t>
            </a:r>
          </a:p>
          <a:p>
            <a:pPr algn="ctr">
              <a:spcAft>
                <a:spcPts val="600"/>
              </a:spcAft>
            </a:pPr>
            <a:r>
              <a:rPr lang="fr-FR" sz="2800" dirty="0">
                <a:solidFill>
                  <a:srgbClr val="00B0F0"/>
                </a:solidFill>
                <a:latin typeface="Arial" panose="020B0604020202020204" pitchFamily="34" charset="0"/>
              </a:rPr>
              <a:t>Devenez les Ambassadeurs de </a:t>
            </a:r>
          </a:p>
          <a:p>
            <a:pPr algn="ctr">
              <a:spcAft>
                <a:spcPts val="600"/>
              </a:spcAft>
            </a:pPr>
            <a:r>
              <a:rPr lang="fr-FR" sz="2800" dirty="0">
                <a:solidFill>
                  <a:srgbClr val="00B0F0"/>
                </a:solidFill>
                <a:latin typeface="Arial" panose="020B0604020202020204" pitchFamily="34" charset="0"/>
              </a:rPr>
              <a:t>la plongée libre du 3</a:t>
            </a:r>
            <a:r>
              <a:rPr lang="fr-FR" sz="2800" baseline="30000" dirty="0">
                <a:solidFill>
                  <a:srgbClr val="00B0F0"/>
                </a:solidFill>
                <a:latin typeface="Arial" panose="020B0604020202020204" pitchFamily="34" charset="0"/>
              </a:rPr>
              <a:t>ème</a:t>
            </a:r>
            <a:r>
              <a:rPr lang="fr-FR" sz="2800" dirty="0">
                <a:solidFill>
                  <a:srgbClr val="00B0F0"/>
                </a:solidFill>
                <a:latin typeface="Arial" panose="020B0604020202020204" pitchFamily="34" charset="0"/>
              </a:rPr>
              <a:t> millénaire... </a:t>
            </a:r>
            <a:endParaRPr lang="fr-FR" sz="2800" dirty="0">
              <a:solidFill>
                <a:srgbClr val="00B0F0"/>
              </a:solidFill>
              <a:effectLst/>
              <a:latin typeface="Arial" panose="020B0604020202020204" pitchFamily="34" charset="0"/>
            </a:endParaRPr>
          </a:p>
        </p:txBody>
      </p:sp>
    </p:spTree>
    <p:extLst>
      <p:ext uri="{BB962C8B-B14F-4D97-AF65-F5344CB8AC3E}">
        <p14:creationId xmlns:p14="http://schemas.microsoft.com/office/powerpoint/2010/main" xmlns="" val="878983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94482" y="1369080"/>
            <a:ext cx="8492067" cy="646331"/>
          </a:xfrm>
          <a:prstGeom prst="rect">
            <a:avLst/>
          </a:prstGeom>
          <a:noFill/>
        </p:spPr>
        <p:txBody>
          <a:bodyPr wrap="square" rtlCol="0">
            <a:spAutoFit/>
          </a:bodyPr>
          <a:lstStyle/>
          <a:p>
            <a:r>
              <a:rPr lang="fr-FR" sz="3600" dirty="0">
                <a:solidFill>
                  <a:schemeClr val="tx2"/>
                </a:solidFill>
              </a:rPr>
              <a:t>UNE SEULE EAU SUR LA PLANETE</a:t>
            </a:r>
          </a:p>
        </p:txBody>
      </p:sp>
      <p:grpSp>
        <p:nvGrpSpPr>
          <p:cNvPr id="4" name="Grouper 3"/>
          <p:cNvGrpSpPr/>
          <p:nvPr/>
        </p:nvGrpSpPr>
        <p:grpSpPr>
          <a:xfrm>
            <a:off x="651932" y="2738984"/>
            <a:ext cx="3826935" cy="3314700"/>
            <a:chOff x="651932" y="2738984"/>
            <a:chExt cx="3826935" cy="3314700"/>
          </a:xfrm>
        </p:grpSpPr>
        <p:pic>
          <p:nvPicPr>
            <p:cNvPr id="2" name="Image 1" descr="ptitluc_04.jp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51932" y="2738984"/>
              <a:ext cx="3759200" cy="3314700"/>
            </a:xfrm>
            <a:prstGeom prst="rect">
              <a:avLst/>
            </a:prstGeom>
          </p:spPr>
        </p:pic>
        <p:sp>
          <p:nvSpPr>
            <p:cNvPr id="8" name="ZoneTexte 7"/>
            <p:cNvSpPr txBox="1"/>
            <p:nvPr/>
          </p:nvSpPr>
          <p:spPr>
            <a:xfrm>
              <a:off x="1773880" y="5776685"/>
              <a:ext cx="2704987" cy="276999"/>
            </a:xfrm>
            <a:prstGeom prst="rect">
              <a:avLst/>
            </a:prstGeom>
            <a:noFill/>
          </p:spPr>
          <p:txBody>
            <a:bodyPr wrap="none" rtlCol="0">
              <a:spAutoFit/>
            </a:bodyPr>
            <a:lstStyle/>
            <a:p>
              <a:r>
                <a:rPr lang="fr-FR" sz="1200" i="1" dirty="0">
                  <a:solidFill>
                    <a:srgbClr val="000000"/>
                  </a:solidFill>
                </a:rPr>
                <a:t>Dessin offert à Longitude 181 par </a:t>
              </a:r>
              <a:r>
                <a:rPr lang="fr-FR" sz="1200" i="1" dirty="0" err="1">
                  <a:solidFill>
                    <a:srgbClr val="000000"/>
                  </a:solidFill>
                </a:rPr>
                <a:t>Pti’luc</a:t>
              </a:r>
              <a:r>
                <a:rPr lang="fr-FR" sz="1200" i="1" dirty="0">
                  <a:solidFill>
                    <a:srgbClr val="000000"/>
                  </a:solidFill>
                  <a:effectLst/>
                </a:rPr>
                <a:t> </a:t>
              </a:r>
              <a:endParaRPr lang="fr-FR" sz="1200" i="1" dirty="0">
                <a:solidFill>
                  <a:srgbClr val="000000"/>
                </a:solidFill>
              </a:endParaRPr>
            </a:p>
          </p:txBody>
        </p:sp>
      </p:grpSp>
      <p:sp>
        <p:nvSpPr>
          <p:cNvPr id="5" name="ZoneTexte 4">
            <a:extLst>
              <a:ext uri="{FF2B5EF4-FFF2-40B4-BE49-F238E27FC236}">
                <a16:creationId xmlns:a16="http://schemas.microsoft.com/office/drawing/2014/main" xmlns="" id="{76906C26-BE82-48E7-8208-CB2189E34B7D}"/>
              </a:ext>
            </a:extLst>
          </p:cNvPr>
          <p:cNvSpPr txBox="1"/>
          <p:nvPr/>
        </p:nvSpPr>
        <p:spPr>
          <a:xfrm>
            <a:off x="4572001" y="2415746"/>
            <a:ext cx="4386648" cy="1015663"/>
          </a:xfrm>
          <a:prstGeom prst="rect">
            <a:avLst/>
          </a:prstGeom>
          <a:noFill/>
        </p:spPr>
        <p:txBody>
          <a:bodyPr wrap="square" rtlCol="0">
            <a:spAutoFit/>
          </a:bodyPr>
          <a:lstStyle/>
          <a:p>
            <a:r>
              <a:rPr lang="fr-FR" sz="2000" dirty="0"/>
              <a:t>L’eau douce disponible sur la planète ne suffit pas aux besoins de la population mondiale.</a:t>
            </a:r>
          </a:p>
        </p:txBody>
      </p:sp>
      <p:sp>
        <p:nvSpPr>
          <p:cNvPr id="6" name="ZoneTexte 5">
            <a:extLst>
              <a:ext uri="{FF2B5EF4-FFF2-40B4-BE49-F238E27FC236}">
                <a16:creationId xmlns:a16="http://schemas.microsoft.com/office/drawing/2014/main" xmlns="" id="{30821B91-C31D-42E8-9D20-917B54D70DB6}"/>
              </a:ext>
            </a:extLst>
          </p:cNvPr>
          <p:cNvSpPr txBox="1"/>
          <p:nvPr/>
        </p:nvSpPr>
        <p:spPr>
          <a:xfrm>
            <a:off x="4572001" y="3595816"/>
            <a:ext cx="4386648" cy="2954655"/>
          </a:xfrm>
          <a:prstGeom prst="rect">
            <a:avLst/>
          </a:prstGeom>
          <a:noFill/>
        </p:spPr>
        <p:txBody>
          <a:bodyPr wrap="square" rtlCol="0">
            <a:spAutoFit/>
          </a:bodyPr>
          <a:lstStyle/>
          <a:p>
            <a:pPr>
              <a:spcAft>
                <a:spcPts val="600"/>
              </a:spcAft>
            </a:pPr>
            <a:r>
              <a:rPr lang="fr-FR" sz="2000" b="1" dirty="0"/>
              <a:t>Être économe pour les douches comme pour le rinçage :</a:t>
            </a:r>
          </a:p>
          <a:p>
            <a:pPr marL="285750" indent="-285750">
              <a:spcAft>
                <a:spcPts val="600"/>
              </a:spcAft>
              <a:buFont typeface="Arial" panose="020B0604020202020204" pitchFamily="34" charset="0"/>
              <a:buChar char="•"/>
            </a:pPr>
            <a:r>
              <a:rPr lang="fr-FR" dirty="0"/>
              <a:t>En mer c’est le séchage et donc le sel qui endommage le matériel</a:t>
            </a:r>
          </a:p>
          <a:p>
            <a:pPr marL="285750" indent="-285750">
              <a:spcAft>
                <a:spcPts val="600"/>
              </a:spcAft>
              <a:buFont typeface="Arial" panose="020B0604020202020204" pitchFamily="34" charset="0"/>
              <a:buChar char="•"/>
            </a:pPr>
            <a:r>
              <a:rPr lang="fr-FR" dirty="0"/>
              <a:t>Lors de plongées consécutives, pas d’eau de rinçage entre 2 plongées Laissez-le matériel tremper dans de l’eau salée!</a:t>
            </a:r>
          </a:p>
          <a:p>
            <a:pPr marL="285750" indent="-285750">
              <a:spcAft>
                <a:spcPts val="600"/>
              </a:spcAft>
              <a:buFont typeface="Arial" panose="020B0604020202020204" pitchFamily="34" charset="0"/>
              <a:buChar char="•"/>
            </a:pPr>
            <a:r>
              <a:rPr lang="fr-FR" dirty="0"/>
              <a:t>Utilisez des bacs de rinçage</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xmlns="" val="413909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06948" y="461521"/>
            <a:ext cx="3951408" cy="646331"/>
          </a:xfrm>
          <a:prstGeom prst="rect">
            <a:avLst/>
          </a:prstGeom>
          <a:noFill/>
        </p:spPr>
        <p:txBody>
          <a:bodyPr wrap="square" rtlCol="0">
            <a:spAutoFit/>
          </a:bodyPr>
          <a:lstStyle/>
          <a:p>
            <a:r>
              <a:rPr lang="fr-FR" sz="3600" dirty="0">
                <a:solidFill>
                  <a:schemeClr val="tx2"/>
                </a:solidFill>
              </a:rPr>
              <a:t>REJETS ET DECHETS</a:t>
            </a:r>
          </a:p>
        </p:txBody>
      </p:sp>
      <p:grpSp>
        <p:nvGrpSpPr>
          <p:cNvPr id="7" name="Groupe 6">
            <a:extLst>
              <a:ext uri="{FF2B5EF4-FFF2-40B4-BE49-F238E27FC236}">
                <a16:creationId xmlns:a16="http://schemas.microsoft.com/office/drawing/2014/main" xmlns="" id="{C7A98DAA-7480-4656-A0FE-716A2D49A759}"/>
              </a:ext>
            </a:extLst>
          </p:cNvPr>
          <p:cNvGrpSpPr/>
          <p:nvPr/>
        </p:nvGrpSpPr>
        <p:grpSpPr>
          <a:xfrm>
            <a:off x="4701672" y="1234260"/>
            <a:ext cx="4767134" cy="5603401"/>
            <a:chOff x="4485972" y="1307782"/>
            <a:chExt cx="4767134" cy="5603401"/>
          </a:xfrm>
        </p:grpSpPr>
        <p:pic>
          <p:nvPicPr>
            <p:cNvPr id="2" name="Image 1" descr="duree_dechets.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85972" y="1307782"/>
              <a:ext cx="4356100" cy="5537200"/>
            </a:xfrm>
            <a:prstGeom prst="rect">
              <a:avLst/>
            </a:prstGeom>
          </p:spPr>
        </p:pic>
        <p:grpSp>
          <p:nvGrpSpPr>
            <p:cNvPr id="5" name="Grouper 4"/>
            <p:cNvGrpSpPr/>
            <p:nvPr/>
          </p:nvGrpSpPr>
          <p:grpSpPr>
            <a:xfrm>
              <a:off x="4572000" y="2298755"/>
              <a:ext cx="2377017" cy="4027653"/>
              <a:chOff x="4485972" y="2315997"/>
              <a:chExt cx="2377017" cy="4027653"/>
            </a:xfrm>
          </p:grpSpPr>
          <p:sp>
            <p:nvSpPr>
              <p:cNvPr id="8" name="ZoneTexte 7"/>
              <p:cNvSpPr txBox="1"/>
              <p:nvPr/>
            </p:nvSpPr>
            <p:spPr>
              <a:xfrm>
                <a:off x="4485972" y="2315997"/>
                <a:ext cx="2377017" cy="276999"/>
              </a:xfrm>
              <a:prstGeom prst="rect">
                <a:avLst/>
              </a:prstGeom>
              <a:noFill/>
            </p:spPr>
            <p:txBody>
              <a:bodyPr wrap="square" rtlCol="0">
                <a:spAutoFit/>
              </a:bodyPr>
              <a:lstStyle/>
              <a:p>
                <a:r>
                  <a:rPr lang="fr-FR" sz="1200" b="1" dirty="0">
                    <a:solidFill>
                      <a:schemeClr val="tx2"/>
                    </a:solidFill>
                  </a:rPr>
                  <a:t>2 A 4 SEMAINES</a:t>
                </a:r>
              </a:p>
            </p:txBody>
          </p:sp>
          <p:sp>
            <p:nvSpPr>
              <p:cNvPr id="10" name="ZoneTexte 9"/>
              <p:cNvSpPr txBox="1"/>
              <p:nvPr/>
            </p:nvSpPr>
            <p:spPr>
              <a:xfrm>
                <a:off x="4485972" y="2745396"/>
                <a:ext cx="2377017" cy="276999"/>
              </a:xfrm>
              <a:prstGeom prst="rect">
                <a:avLst/>
              </a:prstGeom>
              <a:noFill/>
            </p:spPr>
            <p:txBody>
              <a:bodyPr wrap="square" rtlCol="0">
                <a:spAutoFit/>
              </a:bodyPr>
              <a:lstStyle/>
              <a:p>
                <a:r>
                  <a:rPr lang="fr-FR" sz="1200" b="1" dirty="0">
                    <a:solidFill>
                      <a:schemeClr val="tx2"/>
                    </a:solidFill>
                  </a:rPr>
                  <a:t>6 SEMAINES</a:t>
                </a:r>
              </a:p>
            </p:txBody>
          </p:sp>
          <p:sp>
            <p:nvSpPr>
              <p:cNvPr id="11" name="ZoneTexte 10"/>
              <p:cNvSpPr txBox="1"/>
              <p:nvPr/>
            </p:nvSpPr>
            <p:spPr>
              <a:xfrm>
                <a:off x="4485972" y="3022395"/>
                <a:ext cx="2377017" cy="276999"/>
              </a:xfrm>
              <a:prstGeom prst="rect">
                <a:avLst/>
              </a:prstGeom>
              <a:noFill/>
            </p:spPr>
            <p:txBody>
              <a:bodyPr wrap="square" rtlCol="0">
                <a:spAutoFit/>
              </a:bodyPr>
              <a:lstStyle/>
              <a:p>
                <a:r>
                  <a:rPr lang="fr-FR" sz="1200" b="1" dirty="0">
                    <a:solidFill>
                      <a:schemeClr val="tx2"/>
                    </a:solidFill>
                  </a:rPr>
                  <a:t>1 A 5 MOIS</a:t>
                </a:r>
              </a:p>
            </p:txBody>
          </p:sp>
          <p:sp>
            <p:nvSpPr>
              <p:cNvPr id="13" name="ZoneTexte 12"/>
              <p:cNvSpPr txBox="1"/>
              <p:nvPr/>
            </p:nvSpPr>
            <p:spPr>
              <a:xfrm>
                <a:off x="4485972" y="3428226"/>
                <a:ext cx="2377017" cy="276999"/>
              </a:xfrm>
              <a:prstGeom prst="rect">
                <a:avLst/>
              </a:prstGeom>
              <a:noFill/>
            </p:spPr>
            <p:txBody>
              <a:bodyPr wrap="square" rtlCol="0">
                <a:spAutoFit/>
              </a:bodyPr>
              <a:lstStyle/>
              <a:p>
                <a:r>
                  <a:rPr lang="fr-FR" sz="1200" b="1" dirty="0">
                    <a:solidFill>
                      <a:schemeClr val="tx2"/>
                    </a:solidFill>
                  </a:rPr>
                  <a:t>3 A 14 MOIS</a:t>
                </a:r>
              </a:p>
            </p:txBody>
          </p:sp>
          <p:sp>
            <p:nvSpPr>
              <p:cNvPr id="14" name="ZoneTexte 13"/>
              <p:cNvSpPr txBox="1"/>
              <p:nvPr/>
            </p:nvSpPr>
            <p:spPr>
              <a:xfrm>
                <a:off x="4485972" y="3799383"/>
                <a:ext cx="2377017" cy="276999"/>
              </a:xfrm>
              <a:prstGeom prst="rect">
                <a:avLst/>
              </a:prstGeom>
              <a:noFill/>
            </p:spPr>
            <p:txBody>
              <a:bodyPr wrap="square" rtlCol="0">
                <a:spAutoFit/>
              </a:bodyPr>
              <a:lstStyle/>
              <a:p>
                <a:r>
                  <a:rPr lang="fr-FR" sz="1200" b="1" dirty="0">
                    <a:solidFill>
                      <a:schemeClr val="bg1"/>
                    </a:solidFill>
                  </a:rPr>
                  <a:t>1 A 3 ANS</a:t>
                </a:r>
              </a:p>
            </p:txBody>
          </p:sp>
          <p:sp>
            <p:nvSpPr>
              <p:cNvPr id="15" name="ZoneTexte 14"/>
              <p:cNvSpPr txBox="1"/>
              <p:nvPr/>
            </p:nvSpPr>
            <p:spPr>
              <a:xfrm>
                <a:off x="4485972" y="4214881"/>
                <a:ext cx="2377017" cy="276999"/>
              </a:xfrm>
              <a:prstGeom prst="rect">
                <a:avLst/>
              </a:prstGeom>
              <a:noFill/>
            </p:spPr>
            <p:txBody>
              <a:bodyPr wrap="square" rtlCol="0">
                <a:spAutoFit/>
              </a:bodyPr>
              <a:lstStyle/>
              <a:p>
                <a:r>
                  <a:rPr lang="fr-FR" sz="1200" b="1" dirty="0">
                    <a:solidFill>
                      <a:schemeClr val="bg1"/>
                    </a:solidFill>
                  </a:rPr>
                  <a:t>13 ANS</a:t>
                </a:r>
              </a:p>
            </p:txBody>
          </p:sp>
          <p:sp>
            <p:nvSpPr>
              <p:cNvPr id="16" name="ZoneTexte 15"/>
              <p:cNvSpPr txBox="1"/>
              <p:nvPr/>
            </p:nvSpPr>
            <p:spPr>
              <a:xfrm>
                <a:off x="4485972" y="4491880"/>
                <a:ext cx="2377017" cy="276999"/>
              </a:xfrm>
              <a:prstGeom prst="rect">
                <a:avLst/>
              </a:prstGeom>
              <a:noFill/>
            </p:spPr>
            <p:txBody>
              <a:bodyPr wrap="square" rtlCol="0">
                <a:spAutoFit/>
              </a:bodyPr>
              <a:lstStyle/>
              <a:p>
                <a:r>
                  <a:rPr lang="fr-FR" sz="1200" b="1" dirty="0">
                    <a:solidFill>
                      <a:schemeClr val="bg1"/>
                    </a:solidFill>
                  </a:rPr>
                  <a:t>50 ANS</a:t>
                </a:r>
              </a:p>
            </p:txBody>
          </p:sp>
          <p:sp>
            <p:nvSpPr>
              <p:cNvPr id="17" name="ZoneTexte 16"/>
              <p:cNvSpPr txBox="1"/>
              <p:nvPr/>
            </p:nvSpPr>
            <p:spPr>
              <a:xfrm>
                <a:off x="4485972" y="4990326"/>
                <a:ext cx="2377017" cy="276999"/>
              </a:xfrm>
              <a:prstGeom prst="rect">
                <a:avLst/>
              </a:prstGeom>
              <a:noFill/>
            </p:spPr>
            <p:txBody>
              <a:bodyPr wrap="square" rtlCol="0">
                <a:spAutoFit/>
              </a:bodyPr>
              <a:lstStyle/>
              <a:p>
                <a:r>
                  <a:rPr lang="fr-FR" sz="1200" b="1" dirty="0">
                    <a:solidFill>
                      <a:schemeClr val="bg1"/>
                    </a:solidFill>
                  </a:rPr>
                  <a:t>80</a:t>
                </a:r>
                <a:r>
                  <a:rPr lang="fr-FR" sz="1200" b="1" dirty="0">
                    <a:solidFill>
                      <a:schemeClr val="tx2"/>
                    </a:solidFill>
                  </a:rPr>
                  <a:t> </a:t>
                </a:r>
                <a:r>
                  <a:rPr lang="fr-FR" sz="1200" b="1" dirty="0">
                    <a:solidFill>
                      <a:schemeClr val="bg1"/>
                    </a:solidFill>
                  </a:rPr>
                  <a:t>ANS</a:t>
                </a:r>
              </a:p>
            </p:txBody>
          </p:sp>
          <p:sp>
            <p:nvSpPr>
              <p:cNvPr id="18" name="ZoneTexte 17"/>
              <p:cNvSpPr txBox="1"/>
              <p:nvPr/>
            </p:nvSpPr>
            <p:spPr>
              <a:xfrm>
                <a:off x="4485972" y="5390376"/>
                <a:ext cx="2377017" cy="276999"/>
              </a:xfrm>
              <a:prstGeom prst="rect">
                <a:avLst/>
              </a:prstGeom>
              <a:noFill/>
            </p:spPr>
            <p:txBody>
              <a:bodyPr wrap="square" rtlCol="0">
                <a:spAutoFit/>
              </a:bodyPr>
              <a:lstStyle/>
              <a:p>
                <a:r>
                  <a:rPr lang="fr-FR" sz="1200" b="1" dirty="0">
                    <a:solidFill>
                      <a:schemeClr val="bg1"/>
                    </a:solidFill>
                  </a:rPr>
                  <a:t>200 ANS</a:t>
                </a:r>
              </a:p>
            </p:txBody>
          </p:sp>
          <p:sp>
            <p:nvSpPr>
              <p:cNvPr id="19" name="ZoneTexte 18"/>
              <p:cNvSpPr txBox="1"/>
              <p:nvPr/>
            </p:nvSpPr>
            <p:spPr>
              <a:xfrm>
                <a:off x="4485972" y="5667375"/>
                <a:ext cx="2377017" cy="276999"/>
              </a:xfrm>
              <a:prstGeom prst="rect">
                <a:avLst/>
              </a:prstGeom>
              <a:noFill/>
            </p:spPr>
            <p:txBody>
              <a:bodyPr wrap="square" rtlCol="0">
                <a:spAutoFit/>
              </a:bodyPr>
              <a:lstStyle/>
              <a:p>
                <a:r>
                  <a:rPr lang="fr-FR" sz="1200" b="1" dirty="0">
                    <a:solidFill>
                      <a:schemeClr val="bg1"/>
                    </a:solidFill>
                  </a:rPr>
                  <a:t>400 A 450 ANS</a:t>
                </a:r>
              </a:p>
            </p:txBody>
          </p:sp>
          <p:sp>
            <p:nvSpPr>
              <p:cNvPr id="20" name="ZoneTexte 19"/>
              <p:cNvSpPr txBox="1"/>
              <p:nvPr/>
            </p:nvSpPr>
            <p:spPr>
              <a:xfrm>
                <a:off x="4485972" y="6066651"/>
                <a:ext cx="2377017" cy="276999"/>
              </a:xfrm>
              <a:prstGeom prst="rect">
                <a:avLst/>
              </a:prstGeom>
              <a:noFill/>
            </p:spPr>
            <p:txBody>
              <a:bodyPr wrap="square" rtlCol="0">
                <a:spAutoFit/>
              </a:bodyPr>
              <a:lstStyle/>
              <a:p>
                <a:r>
                  <a:rPr lang="fr-FR" sz="1200" b="1" dirty="0">
                    <a:solidFill>
                      <a:schemeClr val="bg1"/>
                    </a:solidFill>
                  </a:rPr>
                  <a:t>600 ANS</a:t>
                </a:r>
              </a:p>
            </p:txBody>
          </p:sp>
        </p:grpSp>
        <p:sp>
          <p:nvSpPr>
            <p:cNvPr id="21" name="ZoneTexte 20"/>
            <p:cNvSpPr txBox="1"/>
            <p:nvPr/>
          </p:nvSpPr>
          <p:spPr>
            <a:xfrm>
              <a:off x="4485972" y="6326408"/>
              <a:ext cx="4344769" cy="584775"/>
            </a:xfrm>
            <a:prstGeom prst="rect">
              <a:avLst/>
            </a:prstGeom>
            <a:noFill/>
          </p:spPr>
          <p:txBody>
            <a:bodyPr wrap="square" rtlCol="0">
              <a:spAutoFit/>
            </a:bodyPr>
            <a:lstStyle/>
            <a:p>
              <a:pPr algn="ctr"/>
              <a:r>
                <a:rPr lang="fr-FR" sz="1600" b="1" dirty="0">
                  <a:solidFill>
                    <a:schemeClr val="tx2"/>
                  </a:solidFill>
                </a:rPr>
                <a:t>Durées moyennes de biodégradabilité </a:t>
              </a:r>
            </a:p>
            <a:p>
              <a:pPr algn="ctr"/>
              <a:r>
                <a:rPr lang="fr-FR" sz="1600" b="1" dirty="0">
                  <a:solidFill>
                    <a:schemeClr val="tx2"/>
                  </a:solidFill>
                </a:rPr>
                <a:t>des déchets en mer</a:t>
              </a:r>
            </a:p>
          </p:txBody>
        </p:sp>
        <p:sp>
          <p:nvSpPr>
            <p:cNvPr id="23" name="ZoneTexte 22"/>
            <p:cNvSpPr txBox="1"/>
            <p:nvPr/>
          </p:nvSpPr>
          <p:spPr>
            <a:xfrm>
              <a:off x="7417708" y="2177497"/>
              <a:ext cx="1109436" cy="276999"/>
            </a:xfrm>
            <a:prstGeom prst="rect">
              <a:avLst/>
            </a:prstGeom>
            <a:noFill/>
          </p:spPr>
          <p:txBody>
            <a:bodyPr wrap="square" rtlCol="0">
              <a:spAutoFit/>
            </a:bodyPr>
            <a:lstStyle/>
            <a:p>
              <a:r>
                <a:rPr lang="fr-FR" sz="1200" b="1" dirty="0">
                  <a:solidFill>
                    <a:schemeClr val="tx2"/>
                  </a:solidFill>
                </a:rPr>
                <a:t>Papier toilette</a:t>
              </a:r>
            </a:p>
          </p:txBody>
        </p:sp>
        <p:sp>
          <p:nvSpPr>
            <p:cNvPr id="24" name="ZoneTexte 23"/>
            <p:cNvSpPr txBox="1"/>
            <p:nvPr/>
          </p:nvSpPr>
          <p:spPr>
            <a:xfrm>
              <a:off x="7417707" y="2468397"/>
              <a:ext cx="1413033" cy="276999"/>
            </a:xfrm>
            <a:prstGeom prst="rect">
              <a:avLst/>
            </a:prstGeom>
            <a:noFill/>
          </p:spPr>
          <p:txBody>
            <a:bodyPr wrap="square" rtlCol="0">
              <a:spAutoFit/>
            </a:bodyPr>
            <a:lstStyle/>
            <a:p>
              <a:r>
                <a:rPr lang="fr-FR" sz="1200" b="1" dirty="0">
                  <a:solidFill>
                    <a:schemeClr val="tx2"/>
                  </a:solidFill>
                </a:rPr>
                <a:t>Journaux , revues</a:t>
              </a:r>
            </a:p>
          </p:txBody>
        </p:sp>
        <p:sp>
          <p:nvSpPr>
            <p:cNvPr id="25" name="ZoneTexte 24"/>
            <p:cNvSpPr txBox="1"/>
            <p:nvPr/>
          </p:nvSpPr>
          <p:spPr>
            <a:xfrm>
              <a:off x="7085239" y="2745396"/>
              <a:ext cx="1728561" cy="276999"/>
            </a:xfrm>
            <a:prstGeom prst="rect">
              <a:avLst/>
            </a:prstGeom>
            <a:noFill/>
          </p:spPr>
          <p:txBody>
            <a:bodyPr wrap="square" rtlCol="0">
              <a:spAutoFit/>
            </a:bodyPr>
            <a:lstStyle/>
            <a:p>
              <a:r>
                <a:rPr lang="fr-FR" sz="1200" b="1" dirty="0">
                  <a:solidFill>
                    <a:schemeClr val="tx2"/>
                  </a:solidFill>
                </a:rPr>
                <a:t>Boites cartonnées</a:t>
              </a:r>
            </a:p>
          </p:txBody>
        </p:sp>
        <p:sp>
          <p:nvSpPr>
            <p:cNvPr id="26" name="ZoneTexte 25"/>
            <p:cNvSpPr txBox="1"/>
            <p:nvPr/>
          </p:nvSpPr>
          <p:spPr>
            <a:xfrm rot="21104843">
              <a:off x="7085239" y="3151227"/>
              <a:ext cx="1601561" cy="276999"/>
            </a:xfrm>
            <a:prstGeom prst="rect">
              <a:avLst/>
            </a:prstGeom>
            <a:noFill/>
          </p:spPr>
          <p:txBody>
            <a:bodyPr wrap="square" rtlCol="0">
              <a:spAutoFit/>
            </a:bodyPr>
            <a:lstStyle/>
            <a:p>
              <a:r>
                <a:rPr lang="fr-FR" sz="1200" b="1" dirty="0">
                  <a:solidFill>
                    <a:schemeClr val="tx2"/>
                  </a:solidFill>
                </a:rPr>
                <a:t>Cordages, allumettes</a:t>
              </a:r>
            </a:p>
          </p:txBody>
        </p:sp>
        <p:sp>
          <p:nvSpPr>
            <p:cNvPr id="27" name="ZoneTexte 26"/>
            <p:cNvSpPr txBox="1"/>
            <p:nvPr/>
          </p:nvSpPr>
          <p:spPr>
            <a:xfrm rot="20937482">
              <a:off x="7094266" y="3403236"/>
              <a:ext cx="1890487" cy="276999"/>
            </a:xfrm>
            <a:prstGeom prst="rect">
              <a:avLst/>
            </a:prstGeom>
            <a:noFill/>
          </p:spPr>
          <p:txBody>
            <a:bodyPr wrap="square" rtlCol="0">
              <a:spAutoFit/>
            </a:bodyPr>
            <a:lstStyle/>
            <a:p>
              <a:r>
                <a:rPr lang="fr-FR" sz="1200" b="1" dirty="0">
                  <a:solidFill>
                    <a:schemeClr val="tx2"/>
                  </a:solidFill>
                </a:rPr>
                <a:t>Bois non traité, mégots</a:t>
              </a:r>
            </a:p>
          </p:txBody>
        </p:sp>
        <p:sp>
          <p:nvSpPr>
            <p:cNvPr id="28" name="ZoneTexte 27"/>
            <p:cNvSpPr txBox="1"/>
            <p:nvPr/>
          </p:nvSpPr>
          <p:spPr>
            <a:xfrm>
              <a:off x="7570107" y="3858712"/>
              <a:ext cx="1573891" cy="276999"/>
            </a:xfrm>
            <a:prstGeom prst="rect">
              <a:avLst/>
            </a:prstGeom>
            <a:noFill/>
          </p:spPr>
          <p:txBody>
            <a:bodyPr wrap="square" rtlCol="0">
              <a:spAutoFit/>
            </a:bodyPr>
            <a:lstStyle/>
            <a:p>
              <a:r>
                <a:rPr lang="fr-FR" sz="1200" b="1" dirty="0">
                  <a:solidFill>
                    <a:schemeClr val="tx2"/>
                  </a:solidFill>
                </a:rPr>
                <a:t>Bois peint, traité</a:t>
              </a:r>
            </a:p>
          </p:txBody>
        </p:sp>
        <p:sp>
          <p:nvSpPr>
            <p:cNvPr id="29" name="ZoneTexte 28"/>
            <p:cNvSpPr txBox="1"/>
            <p:nvPr/>
          </p:nvSpPr>
          <p:spPr>
            <a:xfrm rot="21007574">
              <a:off x="7100771" y="4307951"/>
              <a:ext cx="1109436" cy="276999"/>
            </a:xfrm>
            <a:prstGeom prst="rect">
              <a:avLst/>
            </a:prstGeom>
            <a:noFill/>
          </p:spPr>
          <p:txBody>
            <a:bodyPr wrap="square" rtlCol="0">
              <a:spAutoFit/>
            </a:bodyPr>
            <a:lstStyle/>
            <a:p>
              <a:r>
                <a:rPr lang="fr-FR" sz="1200" b="1" dirty="0">
                  <a:solidFill>
                    <a:schemeClr val="tx2"/>
                  </a:solidFill>
                </a:rPr>
                <a:t>Conserves</a:t>
              </a:r>
            </a:p>
          </p:txBody>
        </p:sp>
        <p:sp>
          <p:nvSpPr>
            <p:cNvPr id="30" name="ZoneTexte 29"/>
            <p:cNvSpPr txBox="1"/>
            <p:nvPr/>
          </p:nvSpPr>
          <p:spPr>
            <a:xfrm>
              <a:off x="7290024" y="4618248"/>
              <a:ext cx="1871434" cy="276999"/>
            </a:xfrm>
            <a:prstGeom prst="rect">
              <a:avLst/>
            </a:prstGeom>
            <a:noFill/>
          </p:spPr>
          <p:txBody>
            <a:bodyPr wrap="square" rtlCol="0">
              <a:spAutoFit/>
            </a:bodyPr>
            <a:lstStyle/>
            <a:p>
              <a:r>
                <a:rPr lang="fr-FR" sz="1200" b="1" dirty="0">
                  <a:solidFill>
                    <a:schemeClr val="tx2"/>
                  </a:solidFill>
                </a:rPr>
                <a:t>Billes de polystyrène</a:t>
              </a:r>
            </a:p>
          </p:txBody>
        </p:sp>
        <p:sp>
          <p:nvSpPr>
            <p:cNvPr id="31" name="ZoneTexte 30"/>
            <p:cNvSpPr txBox="1"/>
            <p:nvPr/>
          </p:nvSpPr>
          <p:spPr>
            <a:xfrm>
              <a:off x="7671023" y="4895247"/>
              <a:ext cx="1109436" cy="276999"/>
            </a:xfrm>
            <a:prstGeom prst="rect">
              <a:avLst/>
            </a:prstGeom>
            <a:noFill/>
          </p:spPr>
          <p:txBody>
            <a:bodyPr wrap="square" rtlCol="0">
              <a:spAutoFit/>
            </a:bodyPr>
            <a:lstStyle/>
            <a:p>
              <a:r>
                <a:rPr lang="fr-FR" sz="1200" b="1" dirty="0">
                  <a:solidFill>
                    <a:schemeClr val="tx2"/>
                  </a:solidFill>
                </a:rPr>
                <a:t>Canettes, piles</a:t>
              </a:r>
            </a:p>
          </p:txBody>
        </p:sp>
        <p:sp>
          <p:nvSpPr>
            <p:cNvPr id="32" name="ZoneTexte 31"/>
            <p:cNvSpPr txBox="1"/>
            <p:nvPr/>
          </p:nvSpPr>
          <p:spPr>
            <a:xfrm rot="20577192">
              <a:off x="7011758" y="5251875"/>
              <a:ext cx="1682999" cy="276999"/>
            </a:xfrm>
            <a:prstGeom prst="rect">
              <a:avLst/>
            </a:prstGeom>
            <a:noFill/>
          </p:spPr>
          <p:txBody>
            <a:bodyPr wrap="square" rtlCol="0">
              <a:spAutoFit/>
            </a:bodyPr>
            <a:lstStyle/>
            <a:p>
              <a:r>
                <a:rPr lang="fr-FR" sz="1200" b="1" dirty="0">
                  <a:solidFill>
                    <a:schemeClr val="tx2"/>
                  </a:solidFill>
                </a:rPr>
                <a:t>Couches, plastiques</a:t>
              </a:r>
            </a:p>
          </p:txBody>
        </p:sp>
        <p:sp>
          <p:nvSpPr>
            <p:cNvPr id="33" name="ZoneTexte 32"/>
            <p:cNvSpPr txBox="1"/>
            <p:nvPr/>
          </p:nvSpPr>
          <p:spPr>
            <a:xfrm>
              <a:off x="6561587" y="5928151"/>
              <a:ext cx="1109436" cy="276999"/>
            </a:xfrm>
            <a:prstGeom prst="rect">
              <a:avLst/>
            </a:prstGeom>
            <a:noFill/>
          </p:spPr>
          <p:txBody>
            <a:bodyPr wrap="square" rtlCol="0">
              <a:spAutoFit/>
            </a:bodyPr>
            <a:lstStyle/>
            <a:p>
              <a:r>
                <a:rPr lang="fr-FR" sz="1200" b="1" dirty="0">
                  <a:solidFill>
                    <a:schemeClr val="tx2"/>
                  </a:solidFill>
                </a:rPr>
                <a:t>Filets nylon</a:t>
              </a:r>
            </a:p>
          </p:txBody>
        </p:sp>
        <p:sp>
          <p:nvSpPr>
            <p:cNvPr id="34" name="ZoneTexte 33"/>
            <p:cNvSpPr txBox="1"/>
            <p:nvPr/>
          </p:nvSpPr>
          <p:spPr>
            <a:xfrm>
              <a:off x="8143670" y="5630977"/>
              <a:ext cx="1109436" cy="276999"/>
            </a:xfrm>
            <a:prstGeom prst="rect">
              <a:avLst/>
            </a:prstGeom>
            <a:noFill/>
          </p:spPr>
          <p:txBody>
            <a:bodyPr wrap="square" rtlCol="0">
              <a:spAutoFit/>
            </a:bodyPr>
            <a:lstStyle/>
            <a:p>
              <a:r>
                <a:rPr lang="fr-FR" sz="1200" b="1" dirty="0">
                  <a:solidFill>
                    <a:schemeClr val="tx2"/>
                  </a:solidFill>
                </a:rPr>
                <a:t>Verre</a:t>
              </a:r>
            </a:p>
          </p:txBody>
        </p:sp>
      </p:grpSp>
      <p:sp>
        <p:nvSpPr>
          <p:cNvPr id="35" name="ZoneTexte 34">
            <a:extLst>
              <a:ext uri="{FF2B5EF4-FFF2-40B4-BE49-F238E27FC236}">
                <a16:creationId xmlns:a16="http://schemas.microsoft.com/office/drawing/2014/main" xmlns="" id="{CC7C4903-AFE7-4F71-A46F-E67A704DCE41}"/>
              </a:ext>
            </a:extLst>
          </p:cNvPr>
          <p:cNvSpPr txBox="1"/>
          <p:nvPr/>
        </p:nvSpPr>
        <p:spPr>
          <a:xfrm>
            <a:off x="136303" y="3241784"/>
            <a:ext cx="4424158" cy="2908489"/>
          </a:xfrm>
          <a:prstGeom prst="rect">
            <a:avLst/>
          </a:prstGeom>
          <a:noFill/>
        </p:spPr>
        <p:txBody>
          <a:bodyPr wrap="square" rtlCol="0">
            <a:spAutoFit/>
          </a:bodyPr>
          <a:lstStyle/>
          <a:p>
            <a:pPr algn="ctr">
              <a:spcAft>
                <a:spcPts val="600"/>
              </a:spcAft>
            </a:pPr>
            <a:r>
              <a:rPr lang="fr-FR" sz="2400" b="1" dirty="0">
                <a:solidFill>
                  <a:schemeClr val="tx2"/>
                </a:solidFill>
              </a:rPr>
              <a:t>Nous pouvons tous agir :</a:t>
            </a:r>
          </a:p>
          <a:p>
            <a:pPr marL="342900" indent="-342900">
              <a:spcAft>
                <a:spcPts val="600"/>
              </a:spcAft>
              <a:buFont typeface="Arial"/>
              <a:buChar char="•"/>
            </a:pPr>
            <a:r>
              <a:rPr lang="fr-FR" sz="2400" dirty="0">
                <a:solidFill>
                  <a:schemeClr val="tx2"/>
                </a:solidFill>
              </a:rPr>
              <a:t>Ne jetez rien par dessus bord ;</a:t>
            </a:r>
          </a:p>
          <a:p>
            <a:pPr marL="342900" indent="-342900">
              <a:spcAft>
                <a:spcPts val="600"/>
              </a:spcAft>
              <a:buFont typeface="Arial"/>
              <a:buChar char="•"/>
            </a:pPr>
            <a:r>
              <a:rPr lang="fr-FR" sz="2400" dirty="0">
                <a:solidFill>
                  <a:schemeClr val="tx2"/>
                </a:solidFill>
              </a:rPr>
              <a:t>Refusez les assiettes et gobelets en plastique jetables ;</a:t>
            </a:r>
          </a:p>
          <a:p>
            <a:pPr marL="342900" indent="-342900">
              <a:spcAft>
                <a:spcPts val="600"/>
              </a:spcAft>
              <a:buFont typeface="Arial"/>
              <a:buChar char="•"/>
            </a:pPr>
            <a:r>
              <a:rPr lang="fr-FR" sz="2400" dirty="0">
                <a:solidFill>
                  <a:schemeClr val="tx2"/>
                </a:solidFill>
              </a:rPr>
              <a:t>Demandez l’installation de poubelles sur le pont des bateaux (mégots, déchets, </a:t>
            </a:r>
            <a:r>
              <a:rPr lang="is-IS" sz="2400" dirty="0">
                <a:solidFill>
                  <a:schemeClr val="tx2"/>
                </a:solidFill>
              </a:rPr>
              <a:t>…)</a:t>
            </a:r>
            <a:r>
              <a:rPr lang="fr-FR" sz="2400" dirty="0">
                <a:solidFill>
                  <a:schemeClr val="tx2"/>
                </a:solidFill>
              </a:rPr>
              <a:t>.</a:t>
            </a:r>
          </a:p>
        </p:txBody>
      </p:sp>
      <p:sp>
        <p:nvSpPr>
          <p:cNvPr id="22" name="Rectangle 21">
            <a:extLst>
              <a:ext uri="{FF2B5EF4-FFF2-40B4-BE49-F238E27FC236}">
                <a16:creationId xmlns:a16="http://schemas.microsoft.com/office/drawing/2014/main" xmlns="" id="{318ED271-38B8-4C43-A06C-206934A47B5D}"/>
              </a:ext>
            </a:extLst>
          </p:cNvPr>
          <p:cNvSpPr/>
          <p:nvPr/>
        </p:nvSpPr>
        <p:spPr>
          <a:xfrm>
            <a:off x="86228" y="1903920"/>
            <a:ext cx="4351792" cy="954107"/>
          </a:xfrm>
          <a:prstGeom prst="rect">
            <a:avLst/>
          </a:prstGeom>
        </p:spPr>
        <p:txBody>
          <a:bodyPr wrap="square">
            <a:spAutoFit/>
          </a:bodyPr>
          <a:lstStyle/>
          <a:p>
            <a:pPr algn="ctr">
              <a:spcAft>
                <a:spcPts val="1200"/>
              </a:spcAft>
            </a:pPr>
            <a:r>
              <a:rPr lang="fr-FR" sz="2800" b="1" dirty="0">
                <a:solidFill>
                  <a:schemeClr val="tx2"/>
                </a:solidFill>
              </a:rPr>
              <a:t>Plus de détritus plastiques que de poissons en 2050 !</a:t>
            </a:r>
          </a:p>
        </p:txBody>
      </p:sp>
    </p:spTree>
    <p:extLst>
      <p:ext uri="{BB962C8B-B14F-4D97-AF65-F5344CB8AC3E}">
        <p14:creationId xmlns:p14="http://schemas.microsoft.com/office/powerpoint/2010/main" xmlns="" val="97893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41C3D37-2BA2-4590-8BA8-7F216EF1845A}"/>
              </a:ext>
            </a:extLst>
          </p:cNvPr>
          <p:cNvSpPr txBox="1"/>
          <p:nvPr/>
        </p:nvSpPr>
        <p:spPr>
          <a:xfrm>
            <a:off x="2323070" y="920610"/>
            <a:ext cx="4693632" cy="646331"/>
          </a:xfrm>
          <a:prstGeom prst="rect">
            <a:avLst/>
          </a:prstGeom>
          <a:noFill/>
        </p:spPr>
        <p:txBody>
          <a:bodyPr wrap="square" rtlCol="0">
            <a:spAutoFit/>
          </a:bodyPr>
          <a:lstStyle/>
          <a:p>
            <a:r>
              <a:rPr lang="fr-FR" sz="3600" dirty="0">
                <a:solidFill>
                  <a:schemeClr val="tx2"/>
                </a:solidFill>
              </a:rPr>
              <a:t>Préparer votre voyage</a:t>
            </a:r>
          </a:p>
        </p:txBody>
      </p:sp>
      <p:pic>
        <p:nvPicPr>
          <p:cNvPr id="8" name="Image 7">
            <a:extLst>
              <a:ext uri="{FF2B5EF4-FFF2-40B4-BE49-F238E27FC236}">
                <a16:creationId xmlns:a16="http://schemas.microsoft.com/office/drawing/2014/main" xmlns="" id="{3A263921-DB02-4151-9740-5DCD8CE9FD8A}"/>
              </a:ext>
            </a:extLst>
          </p:cNvPr>
          <p:cNvPicPr>
            <a:picLocks noChangeAspect="1"/>
          </p:cNvPicPr>
          <p:nvPr/>
        </p:nvPicPr>
        <p:blipFill>
          <a:blip r:embed="rId3"/>
          <a:stretch>
            <a:fillRect/>
          </a:stretch>
        </p:blipFill>
        <p:spPr>
          <a:xfrm>
            <a:off x="5683202" y="1842093"/>
            <a:ext cx="2667000" cy="952500"/>
          </a:xfrm>
          <a:prstGeom prst="rect">
            <a:avLst/>
          </a:prstGeom>
        </p:spPr>
      </p:pic>
      <p:pic>
        <p:nvPicPr>
          <p:cNvPr id="9" name="Image 8" descr="centres_ambassadeurs.png">
            <a:extLst>
              <a:ext uri="{FF2B5EF4-FFF2-40B4-BE49-F238E27FC236}">
                <a16:creationId xmlns:a16="http://schemas.microsoft.com/office/drawing/2014/main" xmlns="" id="{86ECC111-8359-41F2-A029-58555605224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637753" y="3498537"/>
            <a:ext cx="1536700" cy="2335784"/>
          </a:xfrm>
          <a:prstGeom prst="rect">
            <a:avLst/>
          </a:prstGeom>
          <a:ln>
            <a:noFill/>
          </a:ln>
          <a:effectLst>
            <a:outerShdw blurRad="292100" dist="139700" dir="2700000" algn="tl" rotWithShape="0">
              <a:srgbClr val="333333">
                <a:alpha val="65000"/>
              </a:srgbClr>
            </a:outerShdw>
          </a:effectLst>
        </p:spPr>
      </p:pic>
      <p:sp>
        <p:nvSpPr>
          <p:cNvPr id="13" name="ZoneTexte 12">
            <a:extLst>
              <a:ext uri="{FF2B5EF4-FFF2-40B4-BE49-F238E27FC236}">
                <a16:creationId xmlns:a16="http://schemas.microsoft.com/office/drawing/2014/main" xmlns="" id="{9BFEDD04-E815-46B8-92E4-6F0D9DE7956D}"/>
              </a:ext>
            </a:extLst>
          </p:cNvPr>
          <p:cNvSpPr txBox="1"/>
          <p:nvPr/>
        </p:nvSpPr>
        <p:spPr>
          <a:xfrm>
            <a:off x="444497" y="4250930"/>
            <a:ext cx="5393325" cy="830997"/>
          </a:xfrm>
          <a:prstGeom prst="rect">
            <a:avLst/>
          </a:prstGeom>
          <a:noFill/>
        </p:spPr>
        <p:txBody>
          <a:bodyPr wrap="square" rtlCol="0">
            <a:spAutoFit/>
          </a:bodyPr>
          <a:lstStyle/>
          <a:p>
            <a:pPr marL="342900" indent="-342900">
              <a:buFont typeface="Arial"/>
              <a:buChar char="•"/>
            </a:pPr>
            <a:r>
              <a:rPr lang="fr-FR" sz="2400" dirty="0">
                <a:solidFill>
                  <a:schemeClr val="tx2"/>
                </a:solidFill>
              </a:rPr>
              <a:t>Renseignez-vous sur les écosystèmes marins que vous allez découvrir.</a:t>
            </a:r>
          </a:p>
        </p:txBody>
      </p:sp>
      <p:sp>
        <p:nvSpPr>
          <p:cNvPr id="15" name="ZoneTexte 14">
            <a:extLst>
              <a:ext uri="{FF2B5EF4-FFF2-40B4-BE49-F238E27FC236}">
                <a16:creationId xmlns:a16="http://schemas.microsoft.com/office/drawing/2014/main" xmlns="" id="{EDD0CDDE-A0C1-445F-8D20-46BC4FE837C4}"/>
              </a:ext>
            </a:extLst>
          </p:cNvPr>
          <p:cNvSpPr txBox="1"/>
          <p:nvPr/>
        </p:nvSpPr>
        <p:spPr>
          <a:xfrm>
            <a:off x="444498" y="2138642"/>
            <a:ext cx="5393325" cy="1938992"/>
          </a:xfrm>
          <a:prstGeom prst="rect">
            <a:avLst/>
          </a:prstGeom>
          <a:noFill/>
        </p:spPr>
        <p:txBody>
          <a:bodyPr wrap="square" rtlCol="0">
            <a:spAutoFit/>
          </a:bodyPr>
          <a:lstStyle/>
          <a:p>
            <a:pPr marL="342900" indent="-342900">
              <a:buFont typeface="Arial"/>
              <a:buChar char="•"/>
            </a:pPr>
            <a:r>
              <a:rPr lang="fr-FR" sz="2400" dirty="0">
                <a:solidFill>
                  <a:schemeClr val="tx2"/>
                </a:solidFill>
              </a:rPr>
              <a:t>Privilégiez les </a:t>
            </a:r>
            <a:r>
              <a:rPr lang="fr-FR" sz="2400" b="1" dirty="0">
                <a:solidFill>
                  <a:schemeClr val="tx2"/>
                </a:solidFill>
              </a:rPr>
              <a:t>Centres de Plongée Responsables </a:t>
            </a:r>
            <a:r>
              <a:rPr lang="fr-FR" sz="2400" dirty="0">
                <a:solidFill>
                  <a:schemeClr val="tx2"/>
                </a:solidFill>
              </a:rPr>
              <a:t>qui sont concernés par la protection des fonds marins et qui s’investissent dans le développement local.</a:t>
            </a:r>
          </a:p>
        </p:txBody>
      </p:sp>
      <p:sp>
        <p:nvSpPr>
          <p:cNvPr id="16" name="ZoneTexte 15">
            <a:extLst>
              <a:ext uri="{FF2B5EF4-FFF2-40B4-BE49-F238E27FC236}">
                <a16:creationId xmlns:a16="http://schemas.microsoft.com/office/drawing/2014/main" xmlns="" id="{B58A0008-43A5-4518-804F-F95B4A9762F3}"/>
              </a:ext>
            </a:extLst>
          </p:cNvPr>
          <p:cNvSpPr txBox="1"/>
          <p:nvPr/>
        </p:nvSpPr>
        <p:spPr>
          <a:xfrm>
            <a:off x="444499" y="5438767"/>
            <a:ext cx="5393325" cy="1200329"/>
          </a:xfrm>
          <a:prstGeom prst="rect">
            <a:avLst/>
          </a:prstGeom>
          <a:noFill/>
        </p:spPr>
        <p:txBody>
          <a:bodyPr wrap="square" rtlCol="0">
            <a:spAutoFit/>
          </a:bodyPr>
          <a:lstStyle/>
          <a:p>
            <a:pPr marL="342900" indent="-342900">
              <a:buFont typeface="Arial"/>
              <a:buChar char="•"/>
            </a:pPr>
            <a:r>
              <a:rPr lang="fr-FR" sz="2400" dirty="0">
                <a:solidFill>
                  <a:schemeClr val="tx2"/>
                </a:solidFill>
              </a:rPr>
              <a:t>Informez-vous sur les habitants du pays qui vous accueille: traditions, économie, ressources.</a:t>
            </a:r>
          </a:p>
        </p:txBody>
      </p:sp>
    </p:spTree>
    <p:extLst>
      <p:ext uri="{BB962C8B-B14F-4D97-AF65-F5344CB8AC3E}">
        <p14:creationId xmlns:p14="http://schemas.microsoft.com/office/powerpoint/2010/main" xmlns="" val="412899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C4DDAB5-8803-47E1-B630-0A6A598EED97}"/>
              </a:ext>
            </a:extLst>
          </p:cNvPr>
          <p:cNvSpPr txBox="1"/>
          <p:nvPr/>
        </p:nvSpPr>
        <p:spPr>
          <a:xfrm>
            <a:off x="291228" y="5035587"/>
            <a:ext cx="8617725" cy="1569660"/>
          </a:xfrm>
          <a:prstGeom prst="rect">
            <a:avLst/>
          </a:prstGeom>
          <a:noFill/>
        </p:spPr>
        <p:txBody>
          <a:bodyPr wrap="square" rtlCol="0">
            <a:spAutoFit/>
          </a:bodyPr>
          <a:lstStyle/>
          <a:p>
            <a:pPr marL="342900" indent="-342900">
              <a:buFont typeface="Arial"/>
              <a:buChar char="•"/>
            </a:pPr>
            <a:r>
              <a:rPr lang="fr-FR" sz="2400" dirty="0">
                <a:solidFill>
                  <a:schemeClr val="tx2"/>
                </a:solidFill>
              </a:rPr>
              <a:t>Boycottez les restaurants qui servent de la soupe d’ailerons de requin, de la viande de tortue et de cétacés, ainsi que des poissons capturés par des moyens destructifs (dynamite, cyanure, etc.)</a:t>
            </a:r>
          </a:p>
        </p:txBody>
      </p:sp>
      <p:sp>
        <p:nvSpPr>
          <p:cNvPr id="3" name="ZoneTexte 2">
            <a:extLst>
              <a:ext uri="{FF2B5EF4-FFF2-40B4-BE49-F238E27FC236}">
                <a16:creationId xmlns:a16="http://schemas.microsoft.com/office/drawing/2014/main" xmlns="" id="{BDE260F9-F3EB-4F94-AE39-707E30159BAA}"/>
              </a:ext>
            </a:extLst>
          </p:cNvPr>
          <p:cNvSpPr txBox="1"/>
          <p:nvPr/>
        </p:nvSpPr>
        <p:spPr>
          <a:xfrm>
            <a:off x="160638" y="1915824"/>
            <a:ext cx="6647935" cy="830997"/>
          </a:xfrm>
          <a:prstGeom prst="rect">
            <a:avLst/>
          </a:prstGeom>
          <a:noFill/>
        </p:spPr>
        <p:txBody>
          <a:bodyPr wrap="square" rtlCol="0">
            <a:spAutoFit/>
          </a:bodyPr>
          <a:lstStyle/>
          <a:p>
            <a:pPr marL="342900" indent="-342900">
              <a:buFont typeface="Arial"/>
              <a:buChar char="•"/>
            </a:pPr>
            <a:r>
              <a:rPr lang="fr-FR" sz="2400" dirty="0">
                <a:solidFill>
                  <a:schemeClr val="tx2"/>
                </a:solidFill>
              </a:rPr>
              <a:t>N’achetez pas de souvenirs arrachés à la mer : </a:t>
            </a:r>
          </a:p>
          <a:p>
            <a:r>
              <a:rPr lang="fr-FR" sz="2400" dirty="0">
                <a:solidFill>
                  <a:schemeClr val="tx2"/>
                </a:solidFill>
              </a:rPr>
              <a:t>dent de requin, carapace de tortue, étoile de mer …</a:t>
            </a:r>
          </a:p>
        </p:txBody>
      </p:sp>
      <p:pic>
        <p:nvPicPr>
          <p:cNvPr id="4" name="Image 3">
            <a:extLst>
              <a:ext uri="{FF2B5EF4-FFF2-40B4-BE49-F238E27FC236}">
                <a16:creationId xmlns:a16="http://schemas.microsoft.com/office/drawing/2014/main" xmlns="" id="{30F68C52-A95D-4590-8E7A-FD502D15FFC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95070" y="1759156"/>
            <a:ext cx="1985792" cy="1200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a:extLst>
              <a:ext uri="{FF2B5EF4-FFF2-40B4-BE49-F238E27FC236}">
                <a16:creationId xmlns:a16="http://schemas.microsoft.com/office/drawing/2014/main" xmlns="" id="{A274BA24-6167-4FB3-808B-2049E2B8D03B}"/>
              </a:ext>
            </a:extLst>
          </p:cNvPr>
          <p:cNvSpPr/>
          <p:nvPr/>
        </p:nvSpPr>
        <p:spPr>
          <a:xfrm>
            <a:off x="2635523" y="3200746"/>
            <a:ext cx="6273430" cy="1569660"/>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tx2"/>
                </a:solidFill>
              </a:rPr>
              <a:t>Demandez aux restaurateurs comment sont pêchés les produits de la mer qu’ils proposent, et quels accords ils ont avec les pêcheurs locaux.</a:t>
            </a:r>
          </a:p>
        </p:txBody>
      </p:sp>
      <p:sp>
        <p:nvSpPr>
          <p:cNvPr id="6" name="ZoneTexte 5">
            <a:extLst>
              <a:ext uri="{FF2B5EF4-FFF2-40B4-BE49-F238E27FC236}">
                <a16:creationId xmlns:a16="http://schemas.microsoft.com/office/drawing/2014/main" xmlns="" id="{CBC84C91-BF77-4105-84C8-920629CF3DCF}"/>
              </a:ext>
            </a:extLst>
          </p:cNvPr>
          <p:cNvSpPr txBox="1"/>
          <p:nvPr/>
        </p:nvSpPr>
        <p:spPr>
          <a:xfrm>
            <a:off x="2791139" y="502156"/>
            <a:ext cx="3561722" cy="646331"/>
          </a:xfrm>
          <a:prstGeom prst="rect">
            <a:avLst/>
          </a:prstGeom>
          <a:noFill/>
        </p:spPr>
        <p:txBody>
          <a:bodyPr wrap="square" rtlCol="0">
            <a:spAutoFit/>
          </a:bodyPr>
          <a:lstStyle/>
          <a:p>
            <a:r>
              <a:rPr lang="fr-FR" sz="3600" dirty="0">
                <a:solidFill>
                  <a:schemeClr val="tx2"/>
                </a:solidFill>
              </a:rPr>
              <a:t>CONSOMMATION</a:t>
            </a:r>
          </a:p>
        </p:txBody>
      </p:sp>
      <p:grpSp>
        <p:nvGrpSpPr>
          <p:cNvPr id="7" name="Groupe 6">
            <a:extLst>
              <a:ext uri="{FF2B5EF4-FFF2-40B4-BE49-F238E27FC236}">
                <a16:creationId xmlns:a16="http://schemas.microsoft.com/office/drawing/2014/main" xmlns="" id="{3D813AB5-B3BA-48E8-9BFF-22922BB73A98}"/>
              </a:ext>
            </a:extLst>
          </p:cNvPr>
          <p:cNvGrpSpPr/>
          <p:nvPr/>
        </p:nvGrpSpPr>
        <p:grpSpPr>
          <a:xfrm>
            <a:off x="0" y="3124415"/>
            <a:ext cx="2456271" cy="1722321"/>
            <a:chOff x="113934" y="4917989"/>
            <a:chExt cx="2456271" cy="1722321"/>
          </a:xfrm>
        </p:grpSpPr>
        <p:pic>
          <p:nvPicPr>
            <p:cNvPr id="8" name="Image 7" descr="ptitluc_06.jpg">
              <a:extLst>
                <a:ext uri="{FF2B5EF4-FFF2-40B4-BE49-F238E27FC236}">
                  <a16:creationId xmlns:a16="http://schemas.microsoft.com/office/drawing/2014/main" xmlns="" id="{1E327A61-7CBB-4138-86F0-8280F407EE07}"/>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293186" y="4917989"/>
              <a:ext cx="2277019" cy="1722321"/>
            </a:xfrm>
            <a:prstGeom prst="rect">
              <a:avLst/>
            </a:prstGeom>
          </p:spPr>
        </p:pic>
        <p:sp>
          <p:nvSpPr>
            <p:cNvPr id="9" name="ZoneTexte 8">
              <a:extLst>
                <a:ext uri="{FF2B5EF4-FFF2-40B4-BE49-F238E27FC236}">
                  <a16:creationId xmlns:a16="http://schemas.microsoft.com/office/drawing/2014/main" xmlns="" id="{2D74C0B4-3973-4C54-A88C-779B7EB3A969}"/>
                </a:ext>
              </a:extLst>
            </p:cNvPr>
            <p:cNvSpPr txBox="1"/>
            <p:nvPr/>
          </p:nvSpPr>
          <p:spPr>
            <a:xfrm>
              <a:off x="113934" y="6466976"/>
              <a:ext cx="1517157" cy="173334"/>
            </a:xfrm>
            <a:prstGeom prst="rect">
              <a:avLst/>
            </a:prstGeom>
            <a:noFill/>
          </p:spPr>
          <p:txBody>
            <a:bodyPr wrap="none" rtlCol="0">
              <a:spAutoFit/>
            </a:bodyPr>
            <a:lstStyle/>
            <a:p>
              <a:r>
                <a:rPr lang="fr-FR" sz="1200" i="1" dirty="0">
                  <a:solidFill>
                    <a:srgbClr val="595959"/>
                  </a:solidFill>
                </a:rPr>
                <a:t>Dessin offert à Longitude 181 par </a:t>
              </a:r>
              <a:r>
                <a:rPr lang="fr-FR" sz="1200" i="1" dirty="0" err="1">
                  <a:solidFill>
                    <a:srgbClr val="595959"/>
                  </a:solidFill>
                </a:rPr>
                <a:t>Pti’luc</a:t>
              </a:r>
              <a:r>
                <a:rPr lang="fr-FR" sz="1200" i="1" dirty="0">
                  <a:solidFill>
                    <a:srgbClr val="595959"/>
                  </a:solidFill>
                  <a:effectLst/>
                </a:rPr>
                <a:t> </a:t>
              </a:r>
              <a:endParaRPr lang="fr-FR" sz="1200" i="1" dirty="0">
                <a:solidFill>
                  <a:srgbClr val="595959"/>
                </a:solidFill>
              </a:endParaRPr>
            </a:p>
          </p:txBody>
        </p:sp>
      </p:grpSp>
    </p:spTree>
    <p:extLst>
      <p:ext uri="{BB962C8B-B14F-4D97-AF65-F5344CB8AC3E}">
        <p14:creationId xmlns:p14="http://schemas.microsoft.com/office/powerpoint/2010/main" xmlns="" val="2917800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AEF096-1212-4CD5-8CB5-3CA22884A379}"/>
              </a:ext>
            </a:extLst>
          </p:cNvPr>
          <p:cNvSpPr txBox="1">
            <a:spLocks/>
          </p:cNvSpPr>
          <p:nvPr/>
        </p:nvSpPr>
        <p:spPr>
          <a:xfrm>
            <a:off x="2066642" y="283728"/>
            <a:ext cx="4779002" cy="1143000"/>
          </a:xfrm>
          <a:prstGeom prst="rect">
            <a:avLst/>
          </a:prstGeom>
        </p:spPr>
        <p:txBody>
          <a:bodyPr vert="horz" lIns="0" tIns="45720" rIns="0" bIns="0" anchor="b">
            <a:normAutofit fontScale="85000" lnSpcReduction="20000"/>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fr-FR" dirty="0"/>
              <a:t>Des soutiens actifs </a:t>
            </a:r>
          </a:p>
          <a:p>
            <a:pPr algn="ctr" fontAlgn="auto">
              <a:spcAft>
                <a:spcPts val="0"/>
              </a:spcAft>
            </a:pPr>
            <a:r>
              <a:rPr lang="fr-FR" dirty="0"/>
              <a:t>de Longitude 181</a:t>
            </a:r>
          </a:p>
        </p:txBody>
      </p:sp>
      <p:sp>
        <p:nvSpPr>
          <p:cNvPr id="3" name="Rectangle 2">
            <a:extLst>
              <a:ext uri="{FF2B5EF4-FFF2-40B4-BE49-F238E27FC236}">
                <a16:creationId xmlns:a16="http://schemas.microsoft.com/office/drawing/2014/main" xmlns="" id="{8C5B2582-7E65-4EC8-A9D1-34FFB7B8D219}"/>
              </a:ext>
            </a:extLst>
          </p:cNvPr>
          <p:cNvSpPr/>
          <p:nvPr/>
        </p:nvSpPr>
        <p:spPr>
          <a:xfrm>
            <a:off x="229324" y="1966134"/>
            <a:ext cx="8748582" cy="1200329"/>
          </a:xfrm>
          <a:prstGeom prst="rect">
            <a:avLst/>
          </a:prstGeom>
        </p:spPr>
        <p:txBody>
          <a:bodyPr wrap="square">
            <a:spAutoFit/>
          </a:bodyPr>
          <a:lstStyle/>
          <a:p>
            <a:pPr algn="ctr"/>
            <a:r>
              <a:rPr lang="fr-FR" sz="2400" dirty="0">
                <a:latin typeface="Calibri" pitchFamily="34" charset="0"/>
                <a:cs typeface="Calibri" pitchFamily="34" charset="0"/>
              </a:rPr>
              <a:t>Les ambassadeurs apnée, par leur contact direct avec le milieu marin, partagent les valeurs de LONGITUDE 181</a:t>
            </a:r>
          </a:p>
          <a:p>
            <a:pPr algn="ctr"/>
            <a:r>
              <a:rPr lang="fr-FR" sz="2400" dirty="0">
                <a:latin typeface="Calibri" pitchFamily="34" charset="0"/>
                <a:cs typeface="Calibri" pitchFamily="34" charset="0"/>
              </a:rPr>
              <a:t>et agissent sur le terrain.</a:t>
            </a:r>
          </a:p>
        </p:txBody>
      </p:sp>
      <p:pic>
        <p:nvPicPr>
          <p:cNvPr id="6" name="Image 5" descr="Une image contenant sport, sport aquatique, eau, nageant&#10;&#10;Description générée avec un niveau de confiance très élevé">
            <a:extLst>
              <a:ext uri="{FF2B5EF4-FFF2-40B4-BE49-F238E27FC236}">
                <a16:creationId xmlns:a16="http://schemas.microsoft.com/office/drawing/2014/main" xmlns="" id="{EF94C4BA-B105-4A43-825D-49025C94DEC4}"/>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20073"/>
          <a:stretch/>
        </p:blipFill>
        <p:spPr>
          <a:xfrm>
            <a:off x="3275856" y="5192246"/>
            <a:ext cx="1296144" cy="138307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8" name="Image 7" descr="Une image contenant personne, homme, mur, ciel&#10;&#10;Description générée avec un niveau de confiance très élevé">
            <a:extLst>
              <a:ext uri="{FF2B5EF4-FFF2-40B4-BE49-F238E27FC236}">
                <a16:creationId xmlns:a16="http://schemas.microsoft.com/office/drawing/2014/main" xmlns="" id="{A211846B-FC2F-4082-93A0-A12EF8C65287}"/>
              </a:ext>
            </a:extLst>
          </p:cNvPr>
          <p:cNvPicPr>
            <a:picLocks noChangeAspect="1"/>
          </p:cNvPicPr>
          <p:nvPr/>
        </p:nvPicPr>
        <p:blipFill>
          <a:blip r:embed="rId4"/>
          <a:stretch>
            <a:fillRect/>
          </a:stretch>
        </p:blipFill>
        <p:spPr>
          <a:xfrm>
            <a:off x="2796801" y="3366569"/>
            <a:ext cx="1337026" cy="1382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10" name="Image 9" descr="Une image contenant eau, sport, nageant, sport aquatique&#10;&#10;Description générée avec un niveau de confiance très élevé">
            <a:extLst>
              <a:ext uri="{FF2B5EF4-FFF2-40B4-BE49-F238E27FC236}">
                <a16:creationId xmlns:a16="http://schemas.microsoft.com/office/drawing/2014/main" xmlns="" id="{C68D97A3-93E5-4DA5-A6B3-EED0BC029898}"/>
              </a:ext>
            </a:extLst>
          </p:cNvPr>
          <p:cNvPicPr>
            <a:picLocks noChangeAspect="1"/>
          </p:cNvPicPr>
          <p:nvPr/>
        </p:nvPicPr>
        <p:blipFill>
          <a:blip r:embed="rId5"/>
          <a:stretch>
            <a:fillRect/>
          </a:stretch>
        </p:blipFill>
        <p:spPr>
          <a:xfrm>
            <a:off x="7665034" y="5145120"/>
            <a:ext cx="1255794" cy="1382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11" name="ZoneTexte 10">
            <a:extLst>
              <a:ext uri="{FF2B5EF4-FFF2-40B4-BE49-F238E27FC236}">
                <a16:creationId xmlns:a16="http://schemas.microsoft.com/office/drawing/2014/main" xmlns="" id="{3CC48162-D373-42F3-A65C-6C47F200DE08}"/>
              </a:ext>
            </a:extLst>
          </p:cNvPr>
          <p:cNvSpPr txBox="1"/>
          <p:nvPr/>
        </p:nvSpPr>
        <p:spPr>
          <a:xfrm>
            <a:off x="177932" y="3601958"/>
            <a:ext cx="2401839" cy="1200329"/>
          </a:xfrm>
          <a:prstGeom prst="rect">
            <a:avLst/>
          </a:prstGeom>
          <a:noFill/>
        </p:spPr>
        <p:txBody>
          <a:bodyPr wrap="square" rtlCol="0">
            <a:spAutoFit/>
          </a:bodyPr>
          <a:lstStyle/>
          <a:p>
            <a:pPr marL="285750" indent="-285750">
              <a:buFont typeface="Arial" panose="020B0604020202020204" pitchFamily="34" charset="0"/>
              <a:buChar char="•"/>
            </a:pPr>
            <a:r>
              <a:rPr lang="fr-FR" dirty="0"/>
              <a:t>Arthur Guerin </a:t>
            </a:r>
            <a:r>
              <a:rPr lang="fr-FR" dirty="0" err="1"/>
              <a:t>Boëri</a:t>
            </a:r>
            <a:endParaRPr lang="fr-FR" dirty="0"/>
          </a:p>
          <a:p>
            <a:pPr marL="285750" indent="-285750">
              <a:buFont typeface="Arial" panose="020B0604020202020204" pitchFamily="34" charset="0"/>
              <a:buChar char="•"/>
            </a:pPr>
            <a:r>
              <a:rPr lang="fr-FR" dirty="0"/>
              <a:t>Christian Vogler</a:t>
            </a:r>
          </a:p>
          <a:p>
            <a:pPr marL="285750" indent="-285750">
              <a:buFont typeface="Arial" panose="020B0604020202020204" pitchFamily="34" charset="0"/>
              <a:buChar char="•"/>
            </a:pPr>
            <a:r>
              <a:rPr lang="fr-FR" dirty="0"/>
              <a:t>Franck Daouben</a:t>
            </a:r>
          </a:p>
          <a:p>
            <a:pPr marL="285750" indent="-285750">
              <a:buFont typeface="Arial" panose="020B0604020202020204" pitchFamily="34" charset="0"/>
              <a:buChar char="•"/>
            </a:pPr>
            <a:r>
              <a:rPr lang="fr-FR" dirty="0"/>
              <a:t>Pascal Maze</a:t>
            </a:r>
          </a:p>
        </p:txBody>
      </p:sp>
      <p:sp>
        <p:nvSpPr>
          <p:cNvPr id="12" name="ZoneTexte 11">
            <a:extLst>
              <a:ext uri="{FF2B5EF4-FFF2-40B4-BE49-F238E27FC236}">
                <a16:creationId xmlns:a16="http://schemas.microsoft.com/office/drawing/2014/main" xmlns="" id="{55C0AA3A-65BD-49ED-A55D-4BE52926F1DF}"/>
              </a:ext>
            </a:extLst>
          </p:cNvPr>
          <p:cNvSpPr txBox="1"/>
          <p:nvPr/>
        </p:nvSpPr>
        <p:spPr>
          <a:xfrm>
            <a:off x="5000754" y="5145120"/>
            <a:ext cx="2582423" cy="1477328"/>
          </a:xfrm>
          <a:prstGeom prst="rect">
            <a:avLst/>
          </a:prstGeom>
          <a:noFill/>
        </p:spPr>
        <p:txBody>
          <a:bodyPr wrap="square" rtlCol="0">
            <a:spAutoFit/>
          </a:bodyPr>
          <a:lstStyle/>
          <a:p>
            <a:pPr marL="285750" indent="-285750">
              <a:buFont typeface="Arial" panose="020B0604020202020204" pitchFamily="34" charset="0"/>
              <a:buChar char="•"/>
            </a:pPr>
            <a:r>
              <a:rPr lang="fr-FR" dirty="0"/>
              <a:t>Morgan Bourc’his</a:t>
            </a:r>
          </a:p>
          <a:p>
            <a:pPr marL="285750" indent="-285750">
              <a:buFont typeface="Arial" panose="020B0604020202020204" pitchFamily="34" charset="0"/>
              <a:buChar char="•"/>
            </a:pPr>
            <a:r>
              <a:rPr lang="fr-FR" dirty="0"/>
              <a:t>Béatrice Del Négro</a:t>
            </a:r>
          </a:p>
          <a:p>
            <a:pPr marL="285750" indent="-285750">
              <a:buFont typeface="Arial" panose="020B0604020202020204" pitchFamily="34" charset="0"/>
              <a:buChar char="•"/>
            </a:pPr>
            <a:r>
              <a:rPr lang="fr-FR" dirty="0"/>
              <a:t>Arnaud </a:t>
            </a:r>
            <a:r>
              <a:rPr lang="fr-FR" dirty="0" err="1"/>
              <a:t>Jerald</a:t>
            </a:r>
            <a:endParaRPr lang="fr-FR" dirty="0"/>
          </a:p>
          <a:p>
            <a:pPr marL="285750" indent="-285750">
              <a:buFont typeface="Arial" panose="020B0604020202020204" pitchFamily="34" charset="0"/>
              <a:buChar char="•"/>
            </a:pPr>
            <a:r>
              <a:rPr lang="fr-FR" dirty="0"/>
              <a:t>Alexis Duvivier</a:t>
            </a:r>
          </a:p>
          <a:p>
            <a:pPr marL="285750" indent="-285750">
              <a:buFont typeface="Arial" panose="020B0604020202020204" pitchFamily="34" charset="0"/>
              <a:buChar char="•"/>
            </a:pPr>
            <a:r>
              <a:rPr lang="fr-FR" dirty="0"/>
              <a:t>Jenna </a:t>
            </a:r>
            <a:r>
              <a:rPr lang="fr-FR" dirty="0" err="1"/>
              <a:t>Apokotos</a:t>
            </a:r>
            <a:endParaRPr lang="fr-FR" dirty="0"/>
          </a:p>
        </p:txBody>
      </p:sp>
      <p:sp>
        <p:nvSpPr>
          <p:cNvPr id="13" name="ZoneTexte 12">
            <a:extLst>
              <a:ext uri="{FF2B5EF4-FFF2-40B4-BE49-F238E27FC236}">
                <a16:creationId xmlns:a16="http://schemas.microsoft.com/office/drawing/2014/main" xmlns="" id="{4FB79D43-E734-437A-866A-1BA320386411}"/>
              </a:ext>
            </a:extLst>
          </p:cNvPr>
          <p:cNvSpPr txBox="1"/>
          <p:nvPr/>
        </p:nvSpPr>
        <p:spPr>
          <a:xfrm>
            <a:off x="4430620" y="3416333"/>
            <a:ext cx="2446638" cy="1477328"/>
          </a:xfrm>
          <a:prstGeom prst="rect">
            <a:avLst/>
          </a:prstGeom>
          <a:noFill/>
        </p:spPr>
        <p:txBody>
          <a:bodyPr wrap="square" rtlCol="0">
            <a:spAutoFit/>
          </a:bodyPr>
          <a:lstStyle/>
          <a:p>
            <a:pPr marL="285750" indent="-285750">
              <a:buFont typeface="Arial" panose="020B0604020202020204" pitchFamily="34" charset="0"/>
              <a:buChar char="•"/>
            </a:pPr>
            <a:r>
              <a:rPr lang="fr-FR" dirty="0"/>
              <a:t>laurent breidenbach</a:t>
            </a:r>
          </a:p>
          <a:p>
            <a:pPr marL="285750" indent="-285750">
              <a:buFont typeface="Arial" panose="020B0604020202020204" pitchFamily="34" charset="0"/>
              <a:buChar char="•"/>
            </a:pPr>
            <a:r>
              <a:rPr lang="fr-FR" dirty="0"/>
              <a:t>Aurore Asso</a:t>
            </a:r>
          </a:p>
          <a:p>
            <a:pPr marL="285750" indent="-285750">
              <a:buFont typeface="Arial" panose="020B0604020202020204" pitchFamily="34" charset="0"/>
              <a:buChar char="•"/>
            </a:pPr>
            <a:r>
              <a:rPr lang="fr-FR" dirty="0"/>
              <a:t>Andy </a:t>
            </a:r>
            <a:r>
              <a:rPr lang="fr-FR" dirty="0" err="1"/>
              <a:t>CabreraRemy</a:t>
            </a:r>
            <a:r>
              <a:rPr lang="fr-FR" dirty="0"/>
              <a:t> </a:t>
            </a:r>
            <a:r>
              <a:rPr lang="fr-FR" dirty="0" err="1"/>
              <a:t>Dubern</a:t>
            </a:r>
            <a:endParaRPr lang="fr-FR" dirty="0"/>
          </a:p>
          <a:p>
            <a:pPr marL="285750" indent="-285750">
              <a:buFont typeface="Arial" panose="020B0604020202020204" pitchFamily="34" charset="0"/>
              <a:buChar char="•"/>
            </a:pPr>
            <a:r>
              <a:rPr lang="fr-FR" dirty="0"/>
              <a:t>Stéphane Tourreau</a:t>
            </a:r>
          </a:p>
        </p:txBody>
      </p:sp>
      <p:pic>
        <p:nvPicPr>
          <p:cNvPr id="16" name="Image 15" descr="Une image contenant personne, surf, tenant, intérieur&#10;&#10;Description générée avec un niveau de confiance élevé">
            <a:extLst>
              <a:ext uri="{FF2B5EF4-FFF2-40B4-BE49-F238E27FC236}">
                <a16:creationId xmlns:a16="http://schemas.microsoft.com/office/drawing/2014/main" xmlns="" id="{D1C26083-7C58-4F9E-A6E5-00ECEF87A118}"/>
              </a:ext>
            </a:extLst>
          </p:cNvPr>
          <p:cNvPicPr>
            <a:picLocks noChangeAspect="1"/>
          </p:cNvPicPr>
          <p:nvPr/>
        </p:nvPicPr>
        <p:blipFill>
          <a:blip r:embed="rId6"/>
          <a:stretch>
            <a:fillRect/>
          </a:stretch>
        </p:blipFill>
        <p:spPr>
          <a:xfrm>
            <a:off x="6982531" y="3392754"/>
            <a:ext cx="1310400" cy="131040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17" name="Rectangle 16">
            <a:extLst>
              <a:ext uri="{FF2B5EF4-FFF2-40B4-BE49-F238E27FC236}">
                <a16:creationId xmlns:a16="http://schemas.microsoft.com/office/drawing/2014/main" xmlns="" id="{9314B01A-6B97-48C2-B326-F70143C54863}"/>
              </a:ext>
            </a:extLst>
          </p:cNvPr>
          <p:cNvSpPr/>
          <p:nvPr/>
        </p:nvSpPr>
        <p:spPr>
          <a:xfrm>
            <a:off x="566622" y="5192246"/>
            <a:ext cx="2401839" cy="1477328"/>
          </a:xfrm>
          <a:prstGeom prst="rect">
            <a:avLst/>
          </a:prstGeom>
        </p:spPr>
        <p:txBody>
          <a:bodyPr wrap="square">
            <a:spAutoFit/>
          </a:bodyPr>
          <a:lstStyle/>
          <a:p>
            <a:pPr marL="285750" indent="-285750">
              <a:buFont typeface="Arial" panose="020B0604020202020204" pitchFamily="34" charset="0"/>
              <a:buChar char="•"/>
            </a:pPr>
            <a:r>
              <a:rPr lang="fr-FR" dirty="0"/>
              <a:t>Guillaume Néry</a:t>
            </a:r>
          </a:p>
          <a:p>
            <a:pPr marL="285750" indent="-285750">
              <a:buFont typeface="Arial" panose="020B0604020202020204" pitchFamily="34" charset="0"/>
              <a:buChar char="•"/>
            </a:pPr>
            <a:r>
              <a:rPr lang="fr-FR" dirty="0"/>
              <a:t>Pierre </a:t>
            </a:r>
            <a:r>
              <a:rPr lang="fr-FR" dirty="0" err="1"/>
              <a:t>Frolla</a:t>
            </a:r>
            <a:endParaRPr lang="fr-FR" dirty="0"/>
          </a:p>
          <a:p>
            <a:pPr marL="285750" indent="-285750">
              <a:buFont typeface="Arial" panose="020B0604020202020204" pitchFamily="34" charset="0"/>
              <a:buChar char="•"/>
            </a:pPr>
            <a:r>
              <a:rPr lang="fr-FR" dirty="0"/>
              <a:t>Olivier Elu</a:t>
            </a:r>
          </a:p>
          <a:p>
            <a:pPr marL="285750" indent="-285750">
              <a:buFont typeface="Arial" panose="020B0604020202020204" pitchFamily="34" charset="0"/>
              <a:buChar char="•"/>
            </a:pPr>
            <a:r>
              <a:rPr lang="fr-FR" dirty="0"/>
              <a:t>Alice Modolo</a:t>
            </a:r>
          </a:p>
          <a:p>
            <a:pPr marL="285750" indent="-285750">
              <a:buFont typeface="Arial" panose="020B0604020202020204" pitchFamily="34" charset="0"/>
              <a:buChar char="•"/>
            </a:pPr>
            <a:r>
              <a:rPr lang="fr-FR" dirty="0"/>
              <a:t>Thomas Bouchard</a:t>
            </a:r>
          </a:p>
        </p:txBody>
      </p:sp>
    </p:spTree>
    <p:extLst>
      <p:ext uri="{BB962C8B-B14F-4D97-AF65-F5344CB8AC3E}">
        <p14:creationId xmlns:p14="http://schemas.microsoft.com/office/powerpoint/2010/main" xmlns="" val="4139323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2711938"/>
            <a:ext cx="9143999" cy="2677656"/>
          </a:xfrm>
          <a:prstGeom prst="rect">
            <a:avLst/>
          </a:prstGeom>
          <a:noFill/>
        </p:spPr>
        <p:txBody>
          <a:bodyPr wrap="square" rtlCol="0">
            <a:spAutoFit/>
          </a:bodyPr>
          <a:lstStyle/>
          <a:p>
            <a:pPr algn="ctr"/>
            <a:r>
              <a:rPr lang="fr-FR" sz="2400" dirty="0">
                <a:latin typeface="Arial" panose="020B0604020202020204" pitchFamily="34" charset="0"/>
              </a:rPr>
              <a:t>« Respectez votre environnement, </a:t>
            </a:r>
          </a:p>
          <a:p>
            <a:pPr algn="ctr"/>
            <a:r>
              <a:rPr lang="fr-FR" sz="2400" dirty="0">
                <a:latin typeface="Arial" panose="020B0604020202020204" pitchFamily="34" charset="0"/>
              </a:rPr>
              <a:t>donnez l’exemple et devenez un modèle pour votre entourage» </a:t>
            </a:r>
          </a:p>
          <a:p>
            <a:pPr algn="ctr"/>
            <a:endParaRPr lang="fr-FR" sz="1600" dirty="0">
              <a:solidFill>
                <a:schemeClr val="tx2"/>
              </a:solidFill>
            </a:endParaRPr>
          </a:p>
          <a:p>
            <a:pPr algn="ctr"/>
            <a:endParaRPr lang="fr-FR" sz="1600" dirty="0">
              <a:solidFill>
                <a:schemeClr val="tx2"/>
              </a:solidFill>
            </a:endParaRPr>
          </a:p>
          <a:p>
            <a:pPr algn="ctr"/>
            <a:endParaRPr lang="fr-FR" sz="1600" dirty="0">
              <a:solidFill>
                <a:schemeClr val="tx2"/>
              </a:solidFill>
            </a:endParaRPr>
          </a:p>
          <a:p>
            <a:pPr algn="ctr"/>
            <a:r>
              <a:rPr lang="fr-FR" b="1" dirty="0">
                <a:solidFill>
                  <a:schemeClr val="tx2"/>
                </a:solidFill>
              </a:rPr>
              <a:t>Suivez l’actualité de Longitude 181, devenez membres de l’association :</a:t>
            </a:r>
          </a:p>
          <a:p>
            <a:pPr algn="ctr"/>
            <a:r>
              <a:rPr lang="fr-FR" dirty="0">
                <a:solidFill>
                  <a:schemeClr val="tx2"/>
                </a:solidFill>
                <a:hlinkClick r:id="rId3"/>
              </a:rPr>
              <a:t>www.longitude181.org</a:t>
            </a:r>
            <a:endParaRPr lang="fr-FR" dirty="0">
              <a:solidFill>
                <a:schemeClr val="tx2"/>
              </a:solidFill>
            </a:endParaRPr>
          </a:p>
          <a:p>
            <a:pPr algn="ctr"/>
            <a:endParaRPr lang="fr-FR" sz="3600" dirty="0">
              <a:solidFill>
                <a:schemeClr val="tx2"/>
              </a:solidFill>
            </a:endParaRPr>
          </a:p>
        </p:txBody>
      </p:sp>
      <p:pic>
        <p:nvPicPr>
          <p:cNvPr id="4" name="Image 3"/>
          <p:cNvPicPr/>
          <p:nvPr/>
        </p:nvPicPr>
        <p:blipFill>
          <a:blip r:embed="rId4" cstate="print"/>
          <a:srcRect/>
          <a:stretch>
            <a:fillRect/>
          </a:stretch>
        </p:blipFill>
        <p:spPr bwMode="auto">
          <a:xfrm>
            <a:off x="7088505" y="5205088"/>
            <a:ext cx="859790" cy="866775"/>
          </a:xfrm>
          <a:prstGeom prst="rect">
            <a:avLst/>
          </a:prstGeom>
          <a:noFill/>
          <a:ln w="9525">
            <a:noFill/>
            <a:miter lim="800000"/>
            <a:headEnd/>
            <a:tailEnd/>
          </a:ln>
        </p:spPr>
      </p:pic>
      <p:pic>
        <p:nvPicPr>
          <p:cNvPr id="6" name="Image 5" descr="logo_radio4.jpg"/>
          <p:cNvPicPr/>
          <p:nvPr/>
        </p:nvPicPr>
        <p:blipFill>
          <a:blip r:embed="rId5" cstate="screen">
            <a:extLst>
              <a:ext uri="{28A0092B-C50C-407E-A947-70E740481C1C}">
                <a14:useLocalDpi xmlns:a14="http://schemas.microsoft.com/office/drawing/2010/main" xmlns=""/>
              </a:ext>
            </a:extLst>
          </a:blip>
          <a:stretch>
            <a:fillRect/>
          </a:stretch>
        </p:blipFill>
        <p:spPr>
          <a:xfrm>
            <a:off x="1026160" y="5205088"/>
            <a:ext cx="970280" cy="713105"/>
          </a:xfrm>
          <a:prstGeom prst="rect">
            <a:avLst/>
          </a:prstGeom>
        </p:spPr>
      </p:pic>
      <p:pic>
        <p:nvPicPr>
          <p:cNvPr id="7" name="Image 6" descr="Une image contenant debout&#10;&#10;Description générée avec un niveau de confiance très élevé">
            <a:extLst>
              <a:ext uri="{FF2B5EF4-FFF2-40B4-BE49-F238E27FC236}">
                <a16:creationId xmlns:a16="http://schemas.microsoft.com/office/drawing/2014/main" xmlns="" id="{91E8B11F-11BD-4FEE-BAAC-ABFA8347469C}"/>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31198"/>
          <a:stretch/>
        </p:blipFill>
        <p:spPr>
          <a:xfrm>
            <a:off x="2270965" y="518286"/>
            <a:ext cx="4602068" cy="190023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2" name="ZoneTexte 1">
            <a:extLst>
              <a:ext uri="{FF2B5EF4-FFF2-40B4-BE49-F238E27FC236}">
                <a16:creationId xmlns:a16="http://schemas.microsoft.com/office/drawing/2014/main" xmlns="" id="{E912A847-2ACE-45BA-8548-DE30432B9983}"/>
              </a:ext>
            </a:extLst>
          </p:cNvPr>
          <p:cNvSpPr txBox="1"/>
          <p:nvPr/>
        </p:nvSpPr>
        <p:spPr>
          <a:xfrm>
            <a:off x="7259594" y="3592994"/>
            <a:ext cx="1594021" cy="307777"/>
          </a:xfrm>
          <a:prstGeom prst="rect">
            <a:avLst/>
          </a:prstGeom>
          <a:noFill/>
        </p:spPr>
        <p:txBody>
          <a:bodyPr wrap="square" rtlCol="0">
            <a:spAutoFit/>
          </a:bodyPr>
          <a:lstStyle/>
          <a:p>
            <a:r>
              <a:rPr lang="fr-FR" sz="1400" dirty="0"/>
              <a:t>Morgan Bourc’his</a:t>
            </a:r>
          </a:p>
        </p:txBody>
      </p:sp>
    </p:spTree>
    <p:extLst>
      <p:ext uri="{BB962C8B-B14F-4D97-AF65-F5344CB8AC3E}">
        <p14:creationId xmlns:p14="http://schemas.microsoft.com/office/powerpoint/2010/main" xmlns="" val="83051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205660" y="1714737"/>
            <a:ext cx="5785598" cy="1708160"/>
          </a:xfrm>
          <a:prstGeom prst="rect">
            <a:avLst/>
          </a:prstGeom>
          <a:noFill/>
        </p:spPr>
        <p:txBody>
          <a:bodyPr wrap="square" rtlCol="0">
            <a:spAutoFit/>
          </a:bodyPr>
          <a:lstStyle/>
          <a:p>
            <a:pPr algn="just"/>
            <a:r>
              <a:rPr lang="fr-FR" sz="2000" i="1" dirty="0">
                <a:solidFill>
                  <a:schemeClr val="tx2"/>
                </a:solidFill>
              </a:rPr>
              <a:t>« L’Océan, dernier territoire sauvage :</a:t>
            </a:r>
          </a:p>
          <a:p>
            <a:pPr algn="just"/>
            <a:r>
              <a:rPr lang="fr-FR" sz="2000" i="1" dirty="0">
                <a:solidFill>
                  <a:schemeClr val="tx2"/>
                </a:solidFill>
              </a:rPr>
              <a:t>partageons maintenant et avec les générations futures, l’émotion d’une rencontre, la richesse d’un milieu indompté, l’émerveillement. »</a:t>
            </a:r>
          </a:p>
          <a:p>
            <a:endParaRPr lang="fr-FR" sz="900" dirty="0">
              <a:solidFill>
                <a:schemeClr val="tx2"/>
              </a:solidFill>
            </a:endParaRPr>
          </a:p>
          <a:p>
            <a:pPr algn="r"/>
            <a:r>
              <a:rPr lang="fr-FR" sz="1600" b="1" dirty="0">
                <a:solidFill>
                  <a:schemeClr val="bg1">
                    <a:lumMod val="50000"/>
                  </a:schemeClr>
                </a:solidFill>
                <a:effectLst/>
              </a:rPr>
              <a:t>François Sarano</a:t>
            </a:r>
            <a:r>
              <a:rPr lang="fr-FR" sz="1600" dirty="0">
                <a:solidFill>
                  <a:schemeClr val="bg1">
                    <a:lumMod val="50000"/>
                  </a:schemeClr>
                </a:solidFill>
              </a:rPr>
              <a:t>, co</a:t>
            </a:r>
            <a:r>
              <a:rPr lang="fr-FR" sz="1600" dirty="0">
                <a:solidFill>
                  <a:schemeClr val="bg1">
                    <a:lumMod val="50000"/>
                  </a:schemeClr>
                </a:solidFill>
                <a:effectLst/>
              </a:rPr>
              <a:t>fondateur de L181, océanologue</a:t>
            </a:r>
            <a:r>
              <a:rPr lang="fr-FR" sz="1600" b="1" dirty="0">
                <a:solidFill>
                  <a:schemeClr val="tx2"/>
                </a:solidFill>
                <a:effectLst/>
              </a:rPr>
              <a:t> </a:t>
            </a:r>
            <a:endParaRPr lang="fr-FR" sz="1600" b="1" dirty="0">
              <a:solidFill>
                <a:schemeClr val="tx2"/>
              </a:solidFill>
            </a:endParaRPr>
          </a:p>
        </p:txBody>
      </p:sp>
      <p:pic>
        <p:nvPicPr>
          <p:cNvPr id="9" name="Image 8" descr="longitude_durable.png"/>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992533" y="5872458"/>
            <a:ext cx="863600" cy="871242"/>
          </a:xfrm>
          <a:prstGeom prst="rect">
            <a:avLst/>
          </a:prstGeom>
        </p:spPr>
      </p:pic>
      <p:sp>
        <p:nvSpPr>
          <p:cNvPr id="8" name="Rectangle 7">
            <a:extLst>
              <a:ext uri="{FF2B5EF4-FFF2-40B4-BE49-F238E27FC236}">
                <a16:creationId xmlns:a16="http://schemas.microsoft.com/office/drawing/2014/main" xmlns="" id="{0FF9A7F9-CB5E-44AE-975F-F846C4C6BE12}"/>
              </a:ext>
            </a:extLst>
          </p:cNvPr>
          <p:cNvSpPr/>
          <p:nvPr/>
        </p:nvSpPr>
        <p:spPr>
          <a:xfrm>
            <a:off x="287867" y="4025901"/>
            <a:ext cx="8703390" cy="2985433"/>
          </a:xfrm>
          <a:prstGeom prst="rect">
            <a:avLst/>
          </a:prstGeom>
        </p:spPr>
        <p:txBody>
          <a:bodyPr wrap="square">
            <a:spAutoFit/>
          </a:bodyPr>
          <a:lstStyle/>
          <a:p>
            <a:pPr algn="just"/>
            <a:r>
              <a:rPr lang="fr-FR" sz="2000" i="1" dirty="0">
                <a:solidFill>
                  <a:schemeClr val="tx2"/>
                </a:solidFill>
              </a:rPr>
              <a:t>« Quoi de plus merveilleux que de s’immerger et se sentir en totale harmonie avec la mer ? </a:t>
            </a:r>
          </a:p>
          <a:p>
            <a:pPr algn="just"/>
            <a:r>
              <a:rPr lang="fr-FR" sz="2000" i="1" dirty="0">
                <a:solidFill>
                  <a:schemeClr val="tx2"/>
                </a:solidFill>
              </a:rPr>
              <a:t>Prenons part comme tous, au respect et à l’équilibre de la planète, par nos gestes au quotidien à travers notre pratique pour continuer à vivre ces instants magiques. »</a:t>
            </a:r>
          </a:p>
          <a:p>
            <a:endParaRPr lang="fr-FR" dirty="0"/>
          </a:p>
          <a:p>
            <a:r>
              <a:rPr lang="fr-FR" dirty="0"/>
              <a:t>Morgan Bourc’his </a:t>
            </a:r>
          </a:p>
          <a:p>
            <a:r>
              <a:rPr lang="fr-FR" sz="1600" dirty="0">
                <a:solidFill>
                  <a:schemeClr val="bg1">
                    <a:lumMod val="50000"/>
                  </a:schemeClr>
                </a:solidFill>
              </a:rPr>
              <a:t>Champion du monde d’apnée / Apnéiste professionnel </a:t>
            </a:r>
          </a:p>
          <a:p>
            <a:r>
              <a:rPr lang="fr-FR" sz="1600" dirty="0">
                <a:solidFill>
                  <a:schemeClr val="bg1">
                    <a:lumMod val="50000"/>
                  </a:schemeClr>
                </a:solidFill>
              </a:rPr>
              <a:t>Ambassadeur Longitude 181 </a:t>
            </a:r>
          </a:p>
          <a:p>
            <a:pPr algn="just"/>
            <a:endParaRPr lang="fr-FR" sz="2000" i="1" dirty="0">
              <a:solidFill>
                <a:schemeClr val="tx2"/>
              </a:solidFill>
            </a:endParaRPr>
          </a:p>
        </p:txBody>
      </p:sp>
      <p:pic>
        <p:nvPicPr>
          <p:cNvPr id="14" name="Image 13" descr="Une image contenant personne, homme, debout, posant&#10;&#10;Description générée avec un niveau de confiance très élevé">
            <a:extLst>
              <a:ext uri="{FF2B5EF4-FFF2-40B4-BE49-F238E27FC236}">
                <a16:creationId xmlns:a16="http://schemas.microsoft.com/office/drawing/2014/main" xmlns="" id="{B3CABB1C-DF2A-466D-B3FF-786578BDA1B1}"/>
              </a:ext>
            </a:extLst>
          </p:cNvPr>
          <p:cNvPicPr>
            <a:picLocks noChangeAspect="1"/>
          </p:cNvPicPr>
          <p:nvPr/>
        </p:nvPicPr>
        <p:blipFill>
          <a:blip r:embed="rId4">
            <a:extLst>
              <a:ext uri="{BEBA8EAE-BF5A-486C-A8C5-ECC9F3942E4B}">
                <a14:imgProps xmlns:a14="http://schemas.microsoft.com/office/drawing/2010/main" xmlns="">
                  <a14:imgLayer r:embed="rId5">
                    <a14:imgEffect>
                      <a14:brightnessContrast bright="20000"/>
                    </a14:imgEffect>
                  </a14:imgLayer>
                </a14:imgProps>
              </a:ext>
            </a:extLst>
          </a:blip>
          <a:stretch>
            <a:fillRect/>
          </a:stretch>
        </p:blipFill>
        <p:spPr>
          <a:xfrm>
            <a:off x="381370" y="1974967"/>
            <a:ext cx="2608965" cy="171426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xmlns="" val="422438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9AE40ADB-19E8-409F-9B80-ADD66A8E4ADD}"/>
              </a:ext>
            </a:extLst>
          </p:cNvPr>
          <p:cNvSpPr txBox="1"/>
          <p:nvPr/>
        </p:nvSpPr>
        <p:spPr>
          <a:xfrm>
            <a:off x="740375" y="2918025"/>
            <a:ext cx="8604626" cy="3539430"/>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fr-FR" sz="2800" dirty="0"/>
              <a:t>Aller à la découverte de la nature</a:t>
            </a:r>
          </a:p>
          <a:p>
            <a:pPr marL="285750" indent="-285750">
              <a:lnSpc>
                <a:spcPct val="200000"/>
              </a:lnSpc>
              <a:buFont typeface="Wingdings" panose="05000000000000000000" pitchFamily="2" charset="2"/>
              <a:buChar char="ü"/>
            </a:pPr>
            <a:r>
              <a:rPr lang="fr-FR" sz="2800" dirty="0"/>
              <a:t>Aller à la rencontre des hommes et de leurs traditions</a:t>
            </a:r>
          </a:p>
          <a:p>
            <a:pPr marL="285750" indent="-285750">
              <a:lnSpc>
                <a:spcPct val="200000"/>
              </a:lnSpc>
              <a:buFont typeface="Wingdings" panose="05000000000000000000" pitchFamily="2" charset="2"/>
              <a:buChar char="ü"/>
            </a:pPr>
            <a:r>
              <a:rPr lang="fr-FR" sz="2800" dirty="0"/>
              <a:t>Montrer l’extraordinaire diversité biologique</a:t>
            </a:r>
          </a:p>
          <a:p>
            <a:pPr marL="285750" indent="-285750">
              <a:lnSpc>
                <a:spcPct val="200000"/>
              </a:lnSpc>
              <a:buFont typeface="Wingdings" panose="05000000000000000000" pitchFamily="2" charset="2"/>
              <a:buChar char="ü"/>
            </a:pPr>
            <a:r>
              <a:rPr lang="fr-FR" sz="2800" dirty="0"/>
              <a:t>Protéger le dernier territoire sauvage : L’Océan</a:t>
            </a:r>
          </a:p>
        </p:txBody>
      </p:sp>
      <p:sp>
        <p:nvSpPr>
          <p:cNvPr id="3" name="Titre 1">
            <a:extLst>
              <a:ext uri="{FF2B5EF4-FFF2-40B4-BE49-F238E27FC236}">
                <a16:creationId xmlns:a16="http://schemas.microsoft.com/office/drawing/2014/main" xmlns="" id="{57DFEE40-56D3-4795-8C69-0B6CA8D3B894}"/>
              </a:ext>
            </a:extLst>
          </p:cNvPr>
          <p:cNvSpPr txBox="1">
            <a:spLocks/>
          </p:cNvSpPr>
          <p:nvPr/>
        </p:nvSpPr>
        <p:spPr>
          <a:xfrm>
            <a:off x="419100" y="1027261"/>
            <a:ext cx="83058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sz="5400" b="1" dirty="0"/>
              <a:t>La philosophie </a:t>
            </a:r>
          </a:p>
          <a:p>
            <a:pPr algn="ctr"/>
            <a:r>
              <a:rPr lang="fr-FR" sz="5400" b="1" dirty="0"/>
              <a:t>de Longitude 181</a:t>
            </a:r>
          </a:p>
        </p:txBody>
      </p:sp>
    </p:spTree>
    <p:extLst>
      <p:ext uri="{BB962C8B-B14F-4D97-AF65-F5344CB8AC3E}">
        <p14:creationId xmlns:p14="http://schemas.microsoft.com/office/powerpoint/2010/main" xmlns="" val="367141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Capture d’écran">
            <a:extLst>
              <a:ext uri="{FF2B5EF4-FFF2-40B4-BE49-F238E27FC236}">
                <a16:creationId xmlns:a16="http://schemas.microsoft.com/office/drawing/2014/main" xmlns="" id="{50B81F60-EFF6-474D-8CC6-16FAD06ADE5D}"/>
              </a:ext>
            </a:extLst>
          </p:cNvPr>
          <p:cNvPicPr>
            <a:picLocks noChangeAspect="1"/>
          </p:cNvPicPr>
          <p:nvPr/>
        </p:nvPicPr>
        <p:blipFill rotWithShape="1">
          <a:blip r:embed="rId2"/>
          <a:srcRect b="7904"/>
          <a:stretch/>
        </p:blipFill>
        <p:spPr>
          <a:xfrm>
            <a:off x="1214750" y="1314708"/>
            <a:ext cx="6890410" cy="1428492"/>
          </a:xfrm>
          <a:prstGeom prst="rect">
            <a:avLst/>
          </a:prstGeom>
          <a:noFill/>
        </p:spPr>
      </p:pic>
      <p:sp>
        <p:nvSpPr>
          <p:cNvPr id="9" name="ZoneTexte 8">
            <a:extLst>
              <a:ext uri="{FF2B5EF4-FFF2-40B4-BE49-F238E27FC236}">
                <a16:creationId xmlns:a16="http://schemas.microsoft.com/office/drawing/2014/main" xmlns="" id="{16F678BD-C16A-4E9F-A62D-93BBFD5F73B0}"/>
              </a:ext>
            </a:extLst>
          </p:cNvPr>
          <p:cNvSpPr txBox="1"/>
          <p:nvPr/>
        </p:nvSpPr>
        <p:spPr>
          <a:xfrm>
            <a:off x="477193" y="3573522"/>
            <a:ext cx="8365524" cy="1969770"/>
          </a:xfrm>
          <a:prstGeom prst="rect">
            <a:avLst/>
          </a:prstGeom>
          <a:noFill/>
        </p:spPr>
        <p:txBody>
          <a:bodyPr wrap="square" rtlCol="0">
            <a:spAutoFit/>
          </a:bodyPr>
          <a:lstStyle/>
          <a:p>
            <a:pPr algn="ctr">
              <a:spcBef>
                <a:spcPts val="600"/>
              </a:spcBef>
              <a:spcAft>
                <a:spcPts val="1200"/>
              </a:spcAft>
            </a:pPr>
            <a:r>
              <a:rPr lang="fr-FR" sz="2800" b="1" dirty="0"/>
              <a:t>La pratique de l’apnée est douce … </a:t>
            </a:r>
          </a:p>
          <a:p>
            <a:pPr algn="ctr"/>
            <a:r>
              <a:rPr lang="fr-FR" sz="2800" dirty="0"/>
              <a:t>moins de bruit, de matériel et un rapport d’égalité </a:t>
            </a:r>
          </a:p>
          <a:p>
            <a:pPr algn="ctr"/>
            <a:r>
              <a:rPr lang="fr-FR" sz="2800" dirty="0"/>
              <a:t>avec les espèces que nous pouvons rencontrer </a:t>
            </a:r>
          </a:p>
          <a:p>
            <a:pPr algn="ctr"/>
            <a:r>
              <a:rPr lang="fr-FR" sz="2800" dirty="0"/>
              <a:t>car nous nous immergeons avec une simple inspiration.</a:t>
            </a:r>
          </a:p>
        </p:txBody>
      </p:sp>
    </p:spTree>
    <p:extLst>
      <p:ext uri="{BB962C8B-B14F-4D97-AF65-F5344CB8AC3E}">
        <p14:creationId xmlns:p14="http://schemas.microsoft.com/office/powerpoint/2010/main" xmlns="" val="35909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2D0E805F-AF54-40D4-BBC0-F5FA32CD9C31}"/>
              </a:ext>
            </a:extLst>
          </p:cNvPr>
          <p:cNvSpPr>
            <a:spLocks noGrp="1"/>
          </p:cNvSpPr>
          <p:nvPr>
            <p:ph type="sldNum" sz="quarter" idx="4294967295"/>
          </p:nvPr>
        </p:nvSpPr>
        <p:spPr>
          <a:xfrm>
            <a:off x="7010400" y="6356350"/>
            <a:ext cx="2133600" cy="365125"/>
          </a:xfrm>
          <a:prstGeom prst="rect">
            <a:avLst/>
          </a:prstGeom>
        </p:spPr>
        <p:txBody>
          <a:bodyPr/>
          <a:lstStyle/>
          <a:p>
            <a:fld id="{47FB74B0-7780-0649-9261-1BCE8689547D}" type="slidenum">
              <a:rPr lang="fr-FR" smtClean="0"/>
              <a:pPr/>
              <a:t>5</a:t>
            </a:fld>
            <a:endParaRPr lang="fr-FR"/>
          </a:p>
        </p:txBody>
      </p:sp>
      <p:sp>
        <p:nvSpPr>
          <p:cNvPr id="5" name="ZoneTexte 4">
            <a:extLst>
              <a:ext uri="{FF2B5EF4-FFF2-40B4-BE49-F238E27FC236}">
                <a16:creationId xmlns:a16="http://schemas.microsoft.com/office/drawing/2014/main" xmlns="" id="{916CB32E-91AF-4CB5-8EF3-D7DE2D5141D8}"/>
              </a:ext>
            </a:extLst>
          </p:cNvPr>
          <p:cNvSpPr txBox="1"/>
          <p:nvPr/>
        </p:nvSpPr>
        <p:spPr>
          <a:xfrm>
            <a:off x="469557" y="2161424"/>
            <a:ext cx="8291384" cy="3862596"/>
          </a:xfrm>
          <a:prstGeom prst="rect">
            <a:avLst/>
          </a:prstGeom>
          <a:noFill/>
        </p:spPr>
        <p:txBody>
          <a:bodyPr wrap="square" rtlCol="0">
            <a:spAutoFit/>
          </a:bodyPr>
          <a:lstStyle/>
          <a:p>
            <a:pPr>
              <a:spcAft>
                <a:spcPts val="1200"/>
              </a:spcAft>
            </a:pPr>
            <a:r>
              <a:rPr lang="fr-FR" sz="2400" b="1" dirty="0"/>
              <a:t>Mais nous avons malgré tout un impact sur l’environnement …</a:t>
            </a:r>
          </a:p>
          <a:p>
            <a:pPr marL="285750" indent="-285750">
              <a:spcBef>
                <a:spcPts val="600"/>
              </a:spcBef>
              <a:buFont typeface="Arial" panose="020B0604020202020204" pitchFamily="34" charset="0"/>
              <a:buChar char="•"/>
            </a:pPr>
            <a:r>
              <a:rPr lang="fr-FR" sz="2400" dirty="0"/>
              <a:t>Matériel en néoprène, en caoutchouc, en carbone, en fibre, en plastique</a:t>
            </a:r>
          </a:p>
          <a:p>
            <a:pPr marL="285750" indent="-285750">
              <a:spcBef>
                <a:spcPts val="600"/>
              </a:spcBef>
              <a:buFont typeface="Arial" panose="020B0604020202020204" pitchFamily="34" charset="0"/>
              <a:buChar char="•"/>
            </a:pPr>
            <a:r>
              <a:rPr lang="fr-FR" sz="2400" dirty="0"/>
              <a:t>Consommation d’eau </a:t>
            </a:r>
            <a:r>
              <a:rPr lang="fr-FR" sz="2400" dirty="0" smtClean="0"/>
              <a:t>douce, voire potable, pour </a:t>
            </a:r>
            <a:r>
              <a:rPr lang="fr-FR" sz="2400" dirty="0"/>
              <a:t>l’entretenir</a:t>
            </a:r>
          </a:p>
          <a:p>
            <a:pPr marL="285750" indent="-285750">
              <a:spcBef>
                <a:spcPts val="600"/>
              </a:spcBef>
              <a:buFont typeface="Arial" panose="020B0604020202020204" pitchFamily="34" charset="0"/>
              <a:buChar char="•"/>
            </a:pPr>
            <a:r>
              <a:rPr lang="fr-FR" sz="2400" dirty="0"/>
              <a:t>Utilisation de piles, de </a:t>
            </a:r>
            <a:r>
              <a:rPr lang="fr-FR" sz="2400" dirty="0" smtClean="0"/>
              <a:t>corde</a:t>
            </a:r>
            <a:r>
              <a:rPr lang="fr-FR" sz="2400" dirty="0"/>
              <a:t>, </a:t>
            </a:r>
            <a:r>
              <a:rPr lang="fr-FR" sz="2400" dirty="0" smtClean="0"/>
              <a:t>de </a:t>
            </a:r>
            <a:r>
              <a:rPr lang="fr-FR" sz="2400" dirty="0"/>
              <a:t>plomb, </a:t>
            </a:r>
            <a:r>
              <a:rPr lang="fr-FR" sz="2400" dirty="0" smtClean="0"/>
              <a:t>de </a:t>
            </a:r>
            <a:r>
              <a:rPr lang="fr-FR" sz="2400" dirty="0"/>
              <a:t>bouées, de tapis en produits pétrochimiques</a:t>
            </a:r>
          </a:p>
          <a:p>
            <a:pPr marL="285750" indent="-285750">
              <a:spcBef>
                <a:spcPts val="600"/>
              </a:spcBef>
              <a:buFont typeface="Arial" panose="020B0604020202020204" pitchFamily="34" charset="0"/>
              <a:buChar char="•"/>
            </a:pPr>
            <a:r>
              <a:rPr lang="fr-FR" sz="2400" dirty="0"/>
              <a:t>Consommation </a:t>
            </a:r>
            <a:r>
              <a:rPr lang="fr-FR" sz="2400" dirty="0" smtClean="0"/>
              <a:t>de carburant </a:t>
            </a:r>
            <a:r>
              <a:rPr lang="fr-FR" sz="2400" dirty="0"/>
              <a:t>pour les bateaux</a:t>
            </a:r>
          </a:p>
          <a:p>
            <a:pPr marL="285750" indent="-285750">
              <a:spcBef>
                <a:spcPts val="600"/>
              </a:spcBef>
              <a:buFont typeface="Arial" panose="020B0604020202020204" pitchFamily="34" charset="0"/>
              <a:buChar char="•"/>
            </a:pPr>
            <a:r>
              <a:rPr lang="fr-FR" sz="2400" dirty="0"/>
              <a:t>Voyage en avions pour pratiquer en </a:t>
            </a:r>
            <a:r>
              <a:rPr lang="fr-FR" sz="2400" dirty="0" smtClean="0"/>
              <a:t>eaux chaudes </a:t>
            </a:r>
            <a:r>
              <a:rPr lang="fr-FR" sz="2400" dirty="0"/>
              <a:t>…</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xmlns="" val="372609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71855EC-9B4C-4418-A422-20E2F8862AF2}"/>
              </a:ext>
            </a:extLst>
          </p:cNvPr>
          <p:cNvSpPr/>
          <p:nvPr/>
        </p:nvSpPr>
        <p:spPr>
          <a:xfrm>
            <a:off x="543697" y="3316918"/>
            <a:ext cx="8513806" cy="2631490"/>
          </a:xfrm>
          <a:prstGeom prst="rect">
            <a:avLst/>
          </a:prstGeom>
        </p:spPr>
        <p:txBody>
          <a:bodyPr wrap="square">
            <a:spAutoFit/>
          </a:bodyPr>
          <a:lstStyle/>
          <a:p>
            <a:pPr algn="ctr">
              <a:spcAft>
                <a:spcPts val="1200"/>
              </a:spcAft>
            </a:pPr>
            <a:r>
              <a:rPr lang="fr-FR" sz="2800" b="1" dirty="0">
                <a:latin typeface="+mj-lt"/>
              </a:rPr>
              <a:t>Cette charte est un guide…</a:t>
            </a:r>
          </a:p>
          <a:p>
            <a:pPr algn="ctr">
              <a:spcAft>
                <a:spcPts val="600"/>
              </a:spcAft>
            </a:pPr>
            <a:r>
              <a:rPr lang="fr-FR" sz="2800" dirty="0">
                <a:latin typeface="+mj-lt"/>
              </a:rPr>
              <a:t>Ce n'est pas une somme de contraintes. </a:t>
            </a:r>
          </a:p>
          <a:p>
            <a:pPr algn="ctr">
              <a:spcAft>
                <a:spcPts val="600"/>
              </a:spcAft>
            </a:pPr>
            <a:r>
              <a:rPr lang="fr-FR" sz="2800" dirty="0">
                <a:latin typeface="+mj-lt"/>
              </a:rPr>
              <a:t>Son objet est de pousser chacun à s'interroger,</a:t>
            </a:r>
          </a:p>
          <a:p>
            <a:pPr algn="ctr">
              <a:spcAft>
                <a:spcPts val="600"/>
              </a:spcAft>
            </a:pPr>
            <a:r>
              <a:rPr lang="fr-FR" sz="2800" dirty="0">
                <a:latin typeface="+mj-lt"/>
              </a:rPr>
              <a:t>et à mettre en place les conditions de plongée optimales </a:t>
            </a:r>
          </a:p>
          <a:p>
            <a:pPr algn="ctr">
              <a:spcAft>
                <a:spcPts val="600"/>
              </a:spcAft>
            </a:pPr>
            <a:r>
              <a:rPr lang="fr-FR" sz="2800" dirty="0">
                <a:latin typeface="+mj-lt"/>
              </a:rPr>
              <a:t>pour une préservation de l’Océan</a:t>
            </a:r>
            <a:r>
              <a:rPr lang="fr-FR" dirty="0">
                <a:latin typeface="Arial" panose="020B0604020202020204" pitchFamily="34" charset="0"/>
              </a:rPr>
              <a:t>.</a:t>
            </a:r>
            <a:endParaRPr lang="fr-FR" dirty="0">
              <a:effectLst/>
              <a:latin typeface="Arial" panose="020B0604020202020204" pitchFamily="34" charset="0"/>
            </a:endParaRPr>
          </a:p>
        </p:txBody>
      </p:sp>
      <p:pic>
        <p:nvPicPr>
          <p:cNvPr id="8" name="Image 7" descr="Capture d’écran">
            <a:extLst>
              <a:ext uri="{FF2B5EF4-FFF2-40B4-BE49-F238E27FC236}">
                <a16:creationId xmlns:a16="http://schemas.microsoft.com/office/drawing/2014/main" xmlns="" id="{64C05961-DE89-4E61-B5C1-8419A24D9008}"/>
              </a:ext>
            </a:extLst>
          </p:cNvPr>
          <p:cNvPicPr>
            <a:picLocks noChangeAspect="1"/>
          </p:cNvPicPr>
          <p:nvPr/>
        </p:nvPicPr>
        <p:blipFill rotWithShape="1">
          <a:blip r:embed="rId2"/>
          <a:srcRect l="3626" t="-2873" b="-1"/>
          <a:stretch/>
        </p:blipFill>
        <p:spPr>
          <a:xfrm>
            <a:off x="1822205" y="1453235"/>
            <a:ext cx="5499590" cy="788076"/>
          </a:xfrm>
          <a:prstGeom prst="rect">
            <a:avLst/>
          </a:prstGeom>
        </p:spPr>
      </p:pic>
      <p:pic>
        <p:nvPicPr>
          <p:cNvPr id="10" name="Image 9" descr="Capture d’écran">
            <a:extLst>
              <a:ext uri="{FF2B5EF4-FFF2-40B4-BE49-F238E27FC236}">
                <a16:creationId xmlns:a16="http://schemas.microsoft.com/office/drawing/2014/main" xmlns="" id="{CF326B26-2C76-4CA6-956A-4006D9AC7B29}"/>
              </a:ext>
            </a:extLst>
          </p:cNvPr>
          <p:cNvPicPr>
            <a:picLocks noChangeAspect="1"/>
          </p:cNvPicPr>
          <p:nvPr/>
        </p:nvPicPr>
        <p:blipFill>
          <a:blip r:embed="rId3"/>
          <a:stretch>
            <a:fillRect/>
          </a:stretch>
        </p:blipFill>
        <p:spPr>
          <a:xfrm>
            <a:off x="253220" y="2390535"/>
            <a:ext cx="8637560" cy="777158"/>
          </a:xfrm>
          <a:prstGeom prst="rect">
            <a:avLst/>
          </a:prstGeom>
        </p:spPr>
      </p:pic>
    </p:spTree>
    <p:extLst>
      <p:ext uri="{BB962C8B-B14F-4D97-AF65-F5344CB8AC3E}">
        <p14:creationId xmlns:p14="http://schemas.microsoft.com/office/powerpoint/2010/main" xmlns="" val="3601143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BC20A863-4E11-44E8-9194-A608499738E5}"/>
              </a:ext>
            </a:extLst>
          </p:cNvPr>
          <p:cNvSpPr txBox="1"/>
          <p:nvPr/>
        </p:nvSpPr>
        <p:spPr>
          <a:xfrm>
            <a:off x="517255" y="825584"/>
            <a:ext cx="8452021" cy="5986254"/>
          </a:xfrm>
          <a:prstGeom prst="rect">
            <a:avLst/>
          </a:prstGeom>
          <a:noFill/>
        </p:spPr>
        <p:txBody>
          <a:bodyPr wrap="square" rtlCol="0">
            <a:spAutoFit/>
          </a:bodyPr>
          <a:lstStyle/>
          <a:p>
            <a:pPr algn="ctr">
              <a:spcAft>
                <a:spcPts val="1800"/>
              </a:spcAft>
            </a:pPr>
            <a:r>
              <a:rPr lang="fr-FR" sz="3600" dirty="0">
                <a:solidFill>
                  <a:schemeClr val="tx2"/>
                </a:solidFill>
              </a:rPr>
              <a:t>En plongée libre :</a:t>
            </a:r>
          </a:p>
          <a:p>
            <a:pPr marL="285750" indent="-285750">
              <a:spcAft>
                <a:spcPts val="600"/>
              </a:spcAft>
              <a:buFont typeface="Arial" panose="020B0604020202020204" pitchFamily="34" charset="0"/>
              <a:buChar char="•"/>
            </a:pPr>
            <a:r>
              <a:rPr lang="fr-FR" sz="2400" dirty="0" smtClean="0"/>
              <a:t>Nagez </a:t>
            </a:r>
            <a:r>
              <a:rPr lang="fr-FR" sz="2400" dirty="0"/>
              <a:t>le plus tôt possible, afin que vos palmes ne soient plus en contact avec le fond</a:t>
            </a:r>
          </a:p>
          <a:p>
            <a:pPr marL="285750" indent="-285750">
              <a:spcAft>
                <a:spcPts val="600"/>
              </a:spcAft>
              <a:buFont typeface="Arial" panose="020B0604020202020204" pitchFamily="34" charset="0"/>
              <a:buChar char="•"/>
            </a:pPr>
            <a:r>
              <a:rPr lang="fr-FR" sz="2400" dirty="0" smtClean="0"/>
              <a:t>Ajustez </a:t>
            </a:r>
            <a:r>
              <a:rPr lang="fr-FR" sz="2400" dirty="0"/>
              <a:t>votre flottabilité pour être neutre</a:t>
            </a:r>
          </a:p>
          <a:p>
            <a:pPr marL="285750" indent="-285750">
              <a:spcAft>
                <a:spcPts val="600"/>
              </a:spcAft>
              <a:buFont typeface="Arial" panose="020B0604020202020204" pitchFamily="34" charset="0"/>
              <a:buChar char="•"/>
            </a:pPr>
            <a:r>
              <a:rPr lang="fr-FR" sz="2400" dirty="0"/>
              <a:t>Faites attention à ne pas donner de coups de palmes à la vie fixée</a:t>
            </a:r>
          </a:p>
          <a:p>
            <a:pPr marL="285750" indent="-285750">
              <a:spcAft>
                <a:spcPts val="600"/>
              </a:spcAft>
              <a:buFont typeface="Arial" panose="020B0604020202020204" pitchFamily="34" charset="0"/>
              <a:buChar char="•"/>
            </a:pPr>
            <a:endParaRPr lang="fr-FR" sz="2400" dirty="0"/>
          </a:p>
          <a:p>
            <a:pPr marL="285750" indent="-285750">
              <a:spcAft>
                <a:spcPts val="600"/>
              </a:spcAft>
              <a:buFont typeface="Arial" panose="020B0604020202020204" pitchFamily="34" charset="0"/>
              <a:buChar char="•"/>
            </a:pPr>
            <a:endParaRPr lang="fr-FR" sz="2400" dirty="0"/>
          </a:p>
          <a:p>
            <a:pPr marL="285750" indent="-285750">
              <a:spcAft>
                <a:spcPts val="600"/>
              </a:spcAft>
              <a:buFont typeface="Arial" panose="020B0604020202020204" pitchFamily="34" charset="0"/>
              <a:buChar char="•"/>
            </a:pPr>
            <a:endParaRPr lang="fr-FR" sz="2400" dirty="0"/>
          </a:p>
          <a:p>
            <a:pPr marL="285750" indent="-285750">
              <a:spcAft>
                <a:spcPts val="600"/>
              </a:spcAft>
              <a:buFont typeface="Arial" panose="020B0604020202020204" pitchFamily="34" charset="0"/>
              <a:buChar char="•"/>
            </a:pPr>
            <a:endParaRPr lang="fr-FR" sz="2400" dirty="0"/>
          </a:p>
          <a:p>
            <a:pPr marL="285750" indent="-285750">
              <a:spcAft>
                <a:spcPts val="600"/>
              </a:spcAft>
              <a:buFont typeface="Arial" panose="020B0604020202020204" pitchFamily="34" charset="0"/>
              <a:buChar char="•"/>
            </a:pPr>
            <a:r>
              <a:rPr lang="fr-FR" sz="2400" dirty="0"/>
              <a:t>Evitez de vous accrocher au fond, aux animaux ou aux plantes (ex : posidonies)</a:t>
            </a:r>
          </a:p>
          <a:p>
            <a:pPr marL="285750" indent="-285750">
              <a:spcAft>
                <a:spcPts val="600"/>
              </a:spcAft>
              <a:buFont typeface="Arial" panose="020B0604020202020204" pitchFamily="34" charset="0"/>
              <a:buChar char="•"/>
            </a:pPr>
            <a:r>
              <a:rPr lang="fr-FR" sz="2400" dirty="0"/>
              <a:t>Ne prenez pas appui sur le fond pour remonter vers la surface</a:t>
            </a:r>
          </a:p>
        </p:txBody>
      </p:sp>
      <p:grpSp>
        <p:nvGrpSpPr>
          <p:cNvPr id="8" name="Groupe 7">
            <a:extLst>
              <a:ext uri="{FF2B5EF4-FFF2-40B4-BE49-F238E27FC236}">
                <a16:creationId xmlns:a16="http://schemas.microsoft.com/office/drawing/2014/main" xmlns="" id="{B3503E1A-EA79-45DB-9408-3B412E223AE3}"/>
              </a:ext>
            </a:extLst>
          </p:cNvPr>
          <p:cNvGrpSpPr/>
          <p:nvPr/>
        </p:nvGrpSpPr>
        <p:grpSpPr>
          <a:xfrm>
            <a:off x="3103640" y="3429000"/>
            <a:ext cx="2666966" cy="1712953"/>
            <a:chOff x="-4592527" y="1705232"/>
            <a:chExt cx="3982515" cy="2972058"/>
          </a:xfrm>
        </p:grpSpPr>
        <p:pic>
          <p:nvPicPr>
            <p:cNvPr id="6" name="Image 5" descr="Capture d’écran">
              <a:extLst>
                <a:ext uri="{FF2B5EF4-FFF2-40B4-BE49-F238E27FC236}">
                  <a16:creationId xmlns:a16="http://schemas.microsoft.com/office/drawing/2014/main" xmlns="" id="{5A1E5DED-D060-4103-9676-E4F9EC1508AA}"/>
                </a:ext>
              </a:extLst>
            </p:cNvPr>
            <p:cNvPicPr>
              <a:picLocks noChangeAspect="1"/>
            </p:cNvPicPr>
            <p:nvPr/>
          </p:nvPicPr>
          <p:blipFill>
            <a:blip r:embed="rId3">
              <a:extLst>
                <a:ext uri="{BEBA8EAE-BF5A-486C-A8C5-ECC9F3942E4B}">
                  <a14:imgProps xmlns:a14="http://schemas.microsoft.com/office/drawing/2010/main" xmlns="">
                    <a14:imgLayer r:embed="rId4">
                      <a14:imgEffect>
                        <a14:brightnessContrast bright="20000" contrast="-20000"/>
                      </a14:imgEffect>
                    </a14:imgLayer>
                  </a14:imgProps>
                </a:ext>
              </a:extLst>
            </a:blip>
            <a:stretch>
              <a:fillRect/>
            </a:stretch>
          </p:blipFill>
          <p:spPr>
            <a:xfrm>
              <a:off x="-4592527" y="1705232"/>
              <a:ext cx="3977985" cy="2972058"/>
            </a:xfrm>
            <a:prstGeom prst="rect">
              <a:avLst/>
            </a:prstGeom>
          </p:spPr>
        </p:pic>
        <p:pic>
          <p:nvPicPr>
            <p:cNvPr id="7" name="Image 6" descr="Capture d’écran">
              <a:extLst>
                <a:ext uri="{FF2B5EF4-FFF2-40B4-BE49-F238E27FC236}">
                  <a16:creationId xmlns:a16="http://schemas.microsoft.com/office/drawing/2014/main" xmlns="" id="{F26FC86F-6209-4451-8EF7-F26805D5F6C8}"/>
                </a:ext>
              </a:extLst>
            </p:cNvPr>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bright="20000" contrast="-20000"/>
                      </a14:imgEffect>
                    </a14:imgLayer>
                  </a14:imgProps>
                </a:ext>
              </a:extLst>
            </a:blip>
            <a:srcRect l="72354" b="77856"/>
            <a:stretch/>
          </p:blipFill>
          <p:spPr>
            <a:xfrm>
              <a:off x="-1709762" y="2267928"/>
              <a:ext cx="1099750" cy="658127"/>
            </a:xfrm>
            <a:prstGeom prst="rect">
              <a:avLst/>
            </a:prstGeom>
          </p:spPr>
        </p:pic>
      </p:grpSp>
    </p:spTree>
    <p:extLst>
      <p:ext uri="{BB962C8B-B14F-4D97-AF65-F5344CB8AC3E}">
        <p14:creationId xmlns:p14="http://schemas.microsoft.com/office/powerpoint/2010/main" xmlns="" val="338706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2B87A30-9E03-4FE3-953F-2B363DCDF753}"/>
              </a:ext>
            </a:extLst>
          </p:cNvPr>
          <p:cNvSpPr/>
          <p:nvPr/>
        </p:nvSpPr>
        <p:spPr>
          <a:xfrm>
            <a:off x="481914" y="192215"/>
            <a:ext cx="8180172" cy="7017306"/>
          </a:xfrm>
          <a:prstGeom prst="rect">
            <a:avLst/>
          </a:prstGeom>
        </p:spPr>
        <p:txBody>
          <a:bodyPr wrap="square">
            <a:spAutoFit/>
          </a:bodyPr>
          <a:lstStyle/>
          <a:p>
            <a:pPr algn="ctr">
              <a:spcAft>
                <a:spcPts val="1200"/>
              </a:spcAft>
            </a:pPr>
            <a:r>
              <a:rPr lang="fr-FR" sz="3600" dirty="0">
                <a:solidFill>
                  <a:schemeClr val="tx2"/>
                </a:solidFill>
              </a:rPr>
              <a:t>En plongée libre… </a:t>
            </a:r>
          </a:p>
          <a:p>
            <a:pPr algn="ctr">
              <a:spcAft>
                <a:spcPts val="1200"/>
              </a:spcAft>
            </a:pPr>
            <a:r>
              <a:rPr lang="fr-FR" sz="3600" dirty="0" smtClean="0">
                <a:solidFill>
                  <a:schemeClr val="tx2"/>
                </a:solidFill>
              </a:rPr>
              <a:t>respectez </a:t>
            </a:r>
            <a:r>
              <a:rPr lang="fr-FR" sz="3600" dirty="0">
                <a:solidFill>
                  <a:schemeClr val="tx2"/>
                </a:solidFill>
              </a:rPr>
              <a:t>la vie sauvage</a:t>
            </a:r>
          </a:p>
          <a:p>
            <a:pPr marL="342900" indent="-342900">
              <a:spcAft>
                <a:spcPts val="1200"/>
              </a:spcAft>
              <a:buFont typeface="Arial" panose="020B0604020202020204" pitchFamily="34" charset="0"/>
              <a:buChar char="•"/>
            </a:pPr>
            <a:r>
              <a:rPr lang="fr-FR" sz="2400" dirty="0" smtClean="0"/>
              <a:t>Nourrir les animaux sauvages </a:t>
            </a:r>
            <a:r>
              <a:rPr lang="fr-FR" sz="2400" dirty="0"/>
              <a:t>peut perturber leurs comportements et nuire à leur santé</a:t>
            </a:r>
          </a:p>
          <a:p>
            <a:pPr marL="342900" indent="-342900">
              <a:spcAft>
                <a:spcPts val="1200"/>
              </a:spcAft>
              <a:buFont typeface="Arial" panose="020B0604020202020204" pitchFamily="34" charset="0"/>
              <a:buChar char="•"/>
            </a:pPr>
            <a:r>
              <a:rPr lang="fr-FR" sz="2400" dirty="0"/>
              <a:t>Ne prélevez ou ne soulevez rien … même une coquille vide peut abriter un </a:t>
            </a:r>
            <a:r>
              <a:rPr lang="fr-FR" sz="2400" dirty="0" smtClean="0"/>
              <a:t>animal de très petite taille</a:t>
            </a:r>
            <a:endParaRPr lang="fr-FR" sz="2400" dirty="0"/>
          </a:p>
          <a:p>
            <a:pPr marL="342900" indent="-342900">
              <a:spcAft>
                <a:spcPts val="1200"/>
              </a:spcAft>
              <a:buFont typeface="Arial" panose="020B0604020202020204" pitchFamily="34" charset="0"/>
              <a:buChar char="•"/>
            </a:pPr>
            <a:endParaRPr lang="fr-FR" sz="2400" dirty="0"/>
          </a:p>
          <a:p>
            <a:pPr marL="342900" indent="-342900">
              <a:spcAft>
                <a:spcPts val="1200"/>
              </a:spcAft>
              <a:buFont typeface="Arial" panose="020B0604020202020204" pitchFamily="34" charset="0"/>
              <a:buChar char="•"/>
            </a:pPr>
            <a:endParaRPr lang="fr-FR" sz="2400" dirty="0"/>
          </a:p>
          <a:p>
            <a:pPr>
              <a:lnSpc>
                <a:spcPct val="200000"/>
              </a:lnSpc>
              <a:spcAft>
                <a:spcPts val="1200"/>
              </a:spcAft>
            </a:pPr>
            <a:endParaRPr lang="fr-FR" sz="2400" dirty="0"/>
          </a:p>
          <a:p>
            <a:pPr marL="342900" indent="-342900">
              <a:spcAft>
                <a:spcPts val="1200"/>
              </a:spcAft>
              <a:buFont typeface="Arial" panose="020B0604020202020204" pitchFamily="34" charset="0"/>
              <a:buChar char="•"/>
            </a:pPr>
            <a:r>
              <a:rPr lang="fr-FR" sz="2400" dirty="0" smtClean="0"/>
              <a:t>Perturber ces animaux </a:t>
            </a:r>
            <a:r>
              <a:rPr lang="fr-FR" sz="2400" dirty="0"/>
              <a:t>risque de les faire fuir de leur habitat</a:t>
            </a:r>
          </a:p>
          <a:p>
            <a:pPr marL="342900" indent="-342900">
              <a:spcAft>
                <a:spcPts val="1200"/>
              </a:spcAft>
              <a:buFont typeface="Arial" panose="020B0604020202020204" pitchFamily="34" charset="0"/>
              <a:buChar char="•"/>
            </a:pPr>
            <a:r>
              <a:rPr lang="fr-FR" sz="2400" dirty="0"/>
              <a:t>Les toucher peut les tuer et </a:t>
            </a:r>
            <a:r>
              <a:rPr lang="fr-FR" sz="2400" dirty="0" smtClean="0"/>
              <a:t>peut même </a:t>
            </a:r>
            <a:r>
              <a:rPr lang="fr-FR" sz="2400" dirty="0"/>
              <a:t>être dangereux pour le </a:t>
            </a:r>
            <a:r>
              <a:rPr lang="fr-FR" sz="2400" dirty="0" smtClean="0"/>
              <a:t>plongeur par la réaction de défense suscitée</a:t>
            </a:r>
            <a:endParaRPr lang="fr-FR" sz="2400" dirty="0"/>
          </a:p>
          <a:p>
            <a:pPr marL="342900" indent="-342900">
              <a:spcAft>
                <a:spcPts val="1800"/>
              </a:spcAft>
              <a:buFont typeface="Arial" panose="020B0604020202020204" pitchFamily="34" charset="0"/>
              <a:buChar char="•"/>
            </a:pPr>
            <a:endParaRPr lang="fr-FR" sz="2400" dirty="0"/>
          </a:p>
        </p:txBody>
      </p:sp>
      <p:pic>
        <p:nvPicPr>
          <p:cNvPr id="5" name="Image 4" descr="Capture d’écran">
            <a:extLst>
              <a:ext uri="{FF2B5EF4-FFF2-40B4-BE49-F238E27FC236}">
                <a16:creationId xmlns:a16="http://schemas.microsoft.com/office/drawing/2014/main" xmlns="" id="{97305530-834A-4943-9647-D54A590A47D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705270" y="3429000"/>
            <a:ext cx="2956816" cy="1859441"/>
          </a:xfrm>
          <a:prstGeom prst="rect">
            <a:avLst/>
          </a:prstGeom>
        </p:spPr>
      </p:pic>
      <p:sp>
        <p:nvSpPr>
          <p:cNvPr id="6" name="ZoneTexte 5">
            <a:extLst>
              <a:ext uri="{FF2B5EF4-FFF2-40B4-BE49-F238E27FC236}">
                <a16:creationId xmlns:a16="http://schemas.microsoft.com/office/drawing/2014/main" xmlns="" id="{93E4A5CA-3892-4B23-9481-550DE04ED5DC}"/>
              </a:ext>
            </a:extLst>
          </p:cNvPr>
          <p:cNvSpPr txBox="1"/>
          <p:nvPr/>
        </p:nvSpPr>
        <p:spPr>
          <a:xfrm>
            <a:off x="778476" y="3943221"/>
            <a:ext cx="4324864" cy="830997"/>
          </a:xfrm>
          <a:prstGeom prst="rect">
            <a:avLst/>
          </a:prstGeom>
          <a:noFill/>
        </p:spPr>
        <p:txBody>
          <a:bodyPr wrap="square" rtlCol="0">
            <a:spAutoFit/>
          </a:bodyPr>
          <a:lstStyle/>
          <a:p>
            <a:pPr marL="285750" indent="-285750">
              <a:buFont typeface="Arial" panose="020B0604020202020204" pitchFamily="34" charset="0"/>
              <a:buChar char="•"/>
            </a:pPr>
            <a:r>
              <a:rPr lang="fr-FR" sz="2400" dirty="0"/>
              <a:t>Sachez reconnaitre les espèces menacées et protégées</a:t>
            </a:r>
          </a:p>
        </p:txBody>
      </p:sp>
    </p:spTree>
    <p:extLst>
      <p:ext uri="{BB962C8B-B14F-4D97-AF65-F5344CB8AC3E}">
        <p14:creationId xmlns:p14="http://schemas.microsoft.com/office/powerpoint/2010/main" xmlns="" val="3059817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A76F17D3-3764-44E5-B9D9-EF75D2B083E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55062" y="2194698"/>
            <a:ext cx="3440968" cy="1850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a:extLst>
              <a:ext uri="{FF2B5EF4-FFF2-40B4-BE49-F238E27FC236}">
                <a16:creationId xmlns:a16="http://schemas.microsoft.com/office/drawing/2014/main" xmlns="" id="{DEDBC406-78BE-4164-BD9B-56BE4786D37F}"/>
              </a:ext>
            </a:extLst>
          </p:cNvPr>
          <p:cNvSpPr txBox="1"/>
          <p:nvPr/>
        </p:nvSpPr>
        <p:spPr>
          <a:xfrm>
            <a:off x="1587843" y="1208695"/>
            <a:ext cx="5968313" cy="646331"/>
          </a:xfrm>
          <a:prstGeom prst="rect">
            <a:avLst/>
          </a:prstGeom>
          <a:noFill/>
        </p:spPr>
        <p:txBody>
          <a:bodyPr wrap="square" rtlCol="0">
            <a:spAutoFit/>
          </a:bodyPr>
          <a:lstStyle/>
          <a:p>
            <a:pPr algn="ctr"/>
            <a:r>
              <a:rPr lang="fr-FR" sz="3600" dirty="0">
                <a:solidFill>
                  <a:schemeClr val="tx2"/>
                </a:solidFill>
              </a:rPr>
              <a:t>Approchez la vie sauvage…</a:t>
            </a:r>
          </a:p>
        </p:txBody>
      </p:sp>
      <p:sp>
        <p:nvSpPr>
          <p:cNvPr id="6" name="ZoneTexte 5">
            <a:extLst>
              <a:ext uri="{FF2B5EF4-FFF2-40B4-BE49-F238E27FC236}">
                <a16:creationId xmlns:a16="http://schemas.microsoft.com/office/drawing/2014/main" xmlns="" id="{FEE6EF04-9CD7-4BFA-AA61-10527CFE65B9}"/>
              </a:ext>
            </a:extLst>
          </p:cNvPr>
          <p:cNvSpPr txBox="1"/>
          <p:nvPr/>
        </p:nvSpPr>
        <p:spPr>
          <a:xfrm>
            <a:off x="440648" y="2106004"/>
            <a:ext cx="3991232" cy="255454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FR" sz="2400" dirty="0"/>
              <a:t>Regardez</a:t>
            </a:r>
          </a:p>
          <a:p>
            <a:pPr marL="342900" indent="-342900">
              <a:spcAft>
                <a:spcPts val="1200"/>
              </a:spcAft>
              <a:buFont typeface="Arial" panose="020B0604020202020204" pitchFamily="34" charset="0"/>
              <a:buChar char="•"/>
            </a:pPr>
            <a:r>
              <a:rPr lang="fr-FR" sz="2400" dirty="0"/>
              <a:t>Prenez votre temps</a:t>
            </a:r>
          </a:p>
          <a:p>
            <a:pPr marL="342900" indent="-342900">
              <a:spcAft>
                <a:spcPts val="1200"/>
              </a:spcAft>
              <a:buFont typeface="Arial" panose="020B0604020202020204" pitchFamily="34" charset="0"/>
              <a:buChar char="•"/>
            </a:pPr>
            <a:r>
              <a:rPr lang="fr-FR" sz="2400" dirty="0"/>
              <a:t>Restez calme</a:t>
            </a:r>
          </a:p>
          <a:p>
            <a:pPr marL="342900" indent="-342900">
              <a:spcAft>
                <a:spcPts val="1200"/>
              </a:spcAft>
              <a:buFont typeface="Arial" panose="020B0604020202020204" pitchFamily="34" charset="0"/>
              <a:buChar char="•"/>
            </a:pPr>
            <a:r>
              <a:rPr lang="fr-FR" sz="2400" dirty="0"/>
              <a:t>Laissez les venir vers vous</a:t>
            </a:r>
          </a:p>
          <a:p>
            <a:pPr marL="342900" indent="-342900">
              <a:spcAft>
                <a:spcPts val="1200"/>
              </a:spcAft>
              <a:buFont typeface="Arial" panose="020B0604020202020204" pitchFamily="34" charset="0"/>
              <a:buChar char="•"/>
            </a:pPr>
            <a:r>
              <a:rPr lang="fr-FR" sz="2400" dirty="0"/>
              <a:t>Ne les toucher pas …</a:t>
            </a:r>
          </a:p>
        </p:txBody>
      </p:sp>
      <p:sp>
        <p:nvSpPr>
          <p:cNvPr id="7" name="Rectangle 6">
            <a:extLst>
              <a:ext uri="{FF2B5EF4-FFF2-40B4-BE49-F238E27FC236}">
                <a16:creationId xmlns:a16="http://schemas.microsoft.com/office/drawing/2014/main" xmlns="" id="{7BDFC6A5-7083-4E06-AB5C-5460BFDC6853}"/>
              </a:ext>
            </a:extLst>
          </p:cNvPr>
          <p:cNvSpPr/>
          <p:nvPr/>
        </p:nvSpPr>
        <p:spPr>
          <a:xfrm>
            <a:off x="5037597" y="4585899"/>
            <a:ext cx="3425233" cy="1569660"/>
          </a:xfrm>
          <a:prstGeom prst="rect">
            <a:avLst/>
          </a:prstGeom>
        </p:spPr>
        <p:txBody>
          <a:bodyPr wrap="none">
            <a:spAutoFit/>
          </a:bodyPr>
          <a:lstStyle/>
          <a:p>
            <a:pPr algn="ctr"/>
            <a:r>
              <a:rPr lang="fr-FR" sz="4800" dirty="0"/>
              <a:t>Ils seront </a:t>
            </a:r>
          </a:p>
          <a:p>
            <a:pPr algn="ctr"/>
            <a:r>
              <a:rPr lang="fr-FR" sz="4800" dirty="0"/>
              <a:t>en confiance</a:t>
            </a:r>
            <a:r>
              <a:rPr lang="fr-FR" dirty="0"/>
              <a:t>.</a:t>
            </a:r>
          </a:p>
        </p:txBody>
      </p:sp>
      <p:pic>
        <p:nvPicPr>
          <p:cNvPr id="8" name="Image 7">
            <a:extLst>
              <a:ext uri="{FF2B5EF4-FFF2-40B4-BE49-F238E27FC236}">
                <a16:creationId xmlns:a16="http://schemas.microsoft.com/office/drawing/2014/main" xmlns="" id="{298E1893-960B-4686-A8DA-907A0EBD635C}"/>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1915" y="5015019"/>
            <a:ext cx="3624490" cy="1268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5735121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2213</TotalTime>
  <Words>818</Words>
  <Application>Microsoft Office PowerPoint</Application>
  <PresentationFormat>Affichage à l'écran (4:3)</PresentationFormat>
  <Paragraphs>152</Paragraphs>
  <Slides>15</Slides>
  <Notes>9</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Company>TETHYS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Foret</dc:creator>
  <cp:lastModifiedBy>Patrice Bureau</cp:lastModifiedBy>
  <cp:revision>374</cp:revision>
  <cp:lastPrinted>2016-04-29T13:45:19Z</cp:lastPrinted>
  <dcterms:created xsi:type="dcterms:W3CDTF">2016-04-29T12:14:22Z</dcterms:created>
  <dcterms:modified xsi:type="dcterms:W3CDTF">2018-04-02T20:30:14Z</dcterms:modified>
</cp:coreProperties>
</file>